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2"/>
  </p:notesMasterIdLst>
  <p:sldIdLst>
    <p:sldId id="293" r:id="rId5"/>
    <p:sldId id="298" r:id="rId6"/>
    <p:sldId id="356" r:id="rId7"/>
    <p:sldId id="283" r:id="rId8"/>
    <p:sldId id="285" r:id="rId9"/>
    <p:sldId id="341" r:id="rId10"/>
    <p:sldId id="286" r:id="rId11"/>
    <p:sldId id="339" r:id="rId12"/>
    <p:sldId id="340" r:id="rId13"/>
    <p:sldId id="344" r:id="rId14"/>
    <p:sldId id="345" r:id="rId15"/>
    <p:sldId id="287" r:id="rId16"/>
    <p:sldId id="347" r:id="rId17"/>
    <p:sldId id="352" r:id="rId18"/>
    <p:sldId id="351" r:id="rId19"/>
    <p:sldId id="349" r:id="rId20"/>
    <p:sldId id="350" r:id="rId21"/>
    <p:sldId id="348" r:id="rId22"/>
    <p:sldId id="343" r:id="rId23"/>
    <p:sldId id="354" r:id="rId24"/>
    <p:sldId id="355" r:id="rId25"/>
    <p:sldId id="335" r:id="rId26"/>
    <p:sldId id="336" r:id="rId27"/>
    <p:sldId id="337" r:id="rId28"/>
    <p:sldId id="338" r:id="rId29"/>
    <p:sldId id="353" r:id="rId30"/>
    <p:sldId id="295" r:id="rId31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ysocky Ondrej" initials="VO" lastIdx="11" clrIdx="0">
    <p:extLst>
      <p:ext uri="{19B8F6BF-5375-455C-9EA6-DF929625EA0E}">
        <p15:presenceInfo xmlns:p15="http://schemas.microsoft.com/office/powerpoint/2012/main" userId="S::vys0053@vsb.cz::831d964c-d96a-451c-afe3-d812c7e0f470" providerId="AD"/>
      </p:ext>
    </p:extLst>
  </p:cmAuthor>
  <p:cmAuthor id="2" name="Uživatel typu Host" initials="UH" lastIdx="1" clrIdx="1">
    <p:extLst>
      <p:ext uri="{19B8F6BF-5375-455C-9EA6-DF929625EA0E}">
        <p15:presenceInfo xmlns:p15="http://schemas.microsoft.com/office/powerpoint/2012/main" userId="S::urn:spo:anon#1f5fae736da3a6c2c6acbe4848c58a31554f1a295eae8eace3549df5666d9973::" providerId="AD"/>
      </p:ext>
    </p:extLst>
  </p:cmAuthor>
  <p:cmAuthor id="3" name="Beranek Jakub" initials="BJ" lastIdx="3" clrIdx="2">
    <p:extLst>
      <p:ext uri="{19B8F6BF-5375-455C-9EA6-DF929625EA0E}">
        <p15:presenceInfo xmlns:p15="http://schemas.microsoft.com/office/powerpoint/2012/main" userId="S::ber0134@vsb.cz::de69bf1c-83ff-4482-b7c3-475d2706b73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291"/>
    <a:srgbClr val="D5DE79"/>
    <a:srgbClr val="818386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BFC249D-EF20-6056-DE67-87F8E5CA5517}" v="118" dt="2024-06-03T21:35:09.980"/>
    <p1510:client id="{B4B45DB2-8BEB-DFC7-CAD0-3C17EBB4C3DC}" v="63" dt="2024-06-03T20:48:20.47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commentAuthors" Target="commentAuthors.xml"/><Relationship Id="rId38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BB8BE2-DE7B-4374-9F67-CACF268931F2}" type="datetimeFigureOut">
              <a:rPr lang="cs-CZ"/>
              <a:t>03.06.2024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FFA06E-D051-4A4C-B7B3-65FA8FD1FA6D}" type="slidenum">
              <a:rPr lang="cs-CZ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96235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FFA06E-D051-4A4C-B7B3-65FA8FD1FA6D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153039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FFA06E-D051-4A4C-B7B3-65FA8FD1FA6D}" type="slidenum">
              <a:rPr lang="cs-CZ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870209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FFA06E-D051-4A4C-B7B3-65FA8FD1FA6D}" type="slidenum">
              <a:rPr lang="cs-CZ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088352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FFA06E-D051-4A4C-B7B3-65FA8FD1FA6D}" type="slidenum">
              <a:rPr lang="cs-CZ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637663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FFA06E-D051-4A4C-B7B3-65FA8FD1FA6D}" type="slidenum">
              <a:rPr lang="cs-CZ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266841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FFA06E-D051-4A4C-B7B3-65FA8FD1FA6D}" type="slidenum">
              <a:rPr lang="cs-CZ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82348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FFA06E-D051-4A4C-B7B3-65FA8FD1FA6D}" type="slidenum">
              <a:rPr lang="cs-CZ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76468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FFA06E-D051-4A4C-B7B3-65FA8FD1FA6D}" type="slidenum">
              <a:rPr lang="cs-CZ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2484131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FFA06E-D051-4A4C-B7B3-65FA8FD1FA6D}" type="slidenum">
              <a:rPr lang="cs-CZ"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957701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FFA06E-D051-4A4C-B7B3-65FA8FD1FA6D}" type="slidenum">
              <a:rPr lang="cs-CZ"/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414461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FFA06E-D051-4A4C-B7B3-65FA8FD1FA6D}" type="slidenum">
              <a:rPr lang="cs-CZ"/>
              <a:t>20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282521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FFA06E-D051-4A4C-B7B3-65FA8FD1FA6D}" type="slidenum">
              <a:rPr lang="cs-CZ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5339650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FFA06E-D051-4A4C-B7B3-65FA8FD1FA6D}" type="slidenum">
              <a:rPr lang="cs-CZ"/>
              <a:t>21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9447368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FFA06E-D051-4A4C-B7B3-65FA8FD1FA6D}" type="slidenum">
              <a:rPr lang="cs-CZ"/>
              <a:t>22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3000778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FFA06E-D051-4A4C-B7B3-65FA8FD1FA6D}" type="slidenum">
              <a:rPr lang="cs-CZ"/>
              <a:t>23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0135588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FFA06E-D051-4A4C-B7B3-65FA8FD1FA6D}" type="slidenum">
              <a:rPr lang="cs-CZ"/>
              <a:t>24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7650783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FFA06E-D051-4A4C-B7B3-65FA8FD1FA6D}" type="slidenum">
              <a:rPr lang="cs-CZ"/>
              <a:t>25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0668664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FFA06E-D051-4A4C-B7B3-65FA8FD1FA6D}" type="slidenum">
              <a:rPr lang="cs-CZ"/>
              <a:t>26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170543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FFA06E-D051-4A4C-B7B3-65FA8FD1FA6D}" type="slidenum">
              <a:rPr lang="cs-CZ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554911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FFA06E-D051-4A4C-B7B3-65FA8FD1FA6D}" type="slidenum">
              <a:rPr lang="cs-CZ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358931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FFA06E-D051-4A4C-B7B3-65FA8FD1FA6D}" type="slidenum">
              <a:rPr lang="cs-CZ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666017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FFA06E-D051-4A4C-B7B3-65FA8FD1FA6D}" type="slidenum">
              <a:rPr lang="cs-CZ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465925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FFA06E-D051-4A4C-B7B3-65FA8FD1FA6D}" type="slidenum">
              <a:rPr lang="cs-CZ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719145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FFA06E-D051-4A4C-B7B3-65FA8FD1FA6D}" type="slidenum">
              <a:rPr lang="cs-CZ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835589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FFA06E-D051-4A4C-B7B3-65FA8FD1FA6D}" type="slidenum">
              <a:rPr lang="cs-CZ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780850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1"/>
          <p:cNvSpPr txBox="1">
            <a:spLocks/>
          </p:cNvSpPr>
          <p:nvPr userDrawn="1"/>
        </p:nvSpPr>
        <p:spPr>
          <a:xfrm>
            <a:off x="6257920" y="5100012"/>
            <a:ext cx="4818508" cy="6682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cs-CZ" sz="2800">
              <a:solidFill>
                <a:srgbClr val="818386"/>
              </a:solidFill>
              <a:latin typeface="+mn-lt"/>
            </a:endParaRPr>
          </a:p>
        </p:txBody>
      </p:sp>
      <p:sp>
        <p:nvSpPr>
          <p:cNvPr id="5" name="Nadpis 1"/>
          <p:cNvSpPr txBox="1">
            <a:spLocks/>
          </p:cNvSpPr>
          <p:nvPr userDrawn="1"/>
        </p:nvSpPr>
        <p:spPr>
          <a:xfrm>
            <a:off x="1299867" y="3976577"/>
            <a:ext cx="9776564" cy="6682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i="0" u="none" kern="1200" cap="none" baseline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</a:lstStyle>
          <a:p>
            <a:endParaRPr lang="cs-CZ" sz="3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Nadpis 1"/>
          <p:cNvSpPr txBox="1">
            <a:spLocks/>
          </p:cNvSpPr>
          <p:nvPr userDrawn="1"/>
        </p:nvSpPr>
        <p:spPr>
          <a:xfrm>
            <a:off x="1299867" y="3198661"/>
            <a:ext cx="9776564" cy="7779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i="0" u="none" kern="1200" cap="none" baseline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</a:lstStyle>
          <a:p>
            <a:endParaRPr lang="cs-CZ" sz="40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Nadpis 1"/>
          <p:cNvSpPr txBox="1">
            <a:spLocks/>
          </p:cNvSpPr>
          <p:nvPr userDrawn="1"/>
        </p:nvSpPr>
        <p:spPr>
          <a:xfrm>
            <a:off x="1299867" y="2063749"/>
            <a:ext cx="9776564" cy="1133401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cap="all" baseline="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</a:lstStyle>
          <a:p>
            <a:pPr algn="l"/>
            <a:endParaRPr lang="cs-CZ">
              <a:solidFill>
                <a:schemeClr val="tx1"/>
              </a:solidFill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57924" y="2062237"/>
            <a:ext cx="4997262" cy="2778703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cs-CZ" sz="3600" b="0" kern="1200" cap="all" baseline="0" dirty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15" name="Zástupný symbol pro text 14"/>
          <p:cNvSpPr>
            <a:spLocks noGrp="1"/>
          </p:cNvSpPr>
          <p:nvPr>
            <p:ph type="body" sz="quarter" idx="11" hasCustomPrompt="1"/>
          </p:nvPr>
        </p:nvSpPr>
        <p:spPr>
          <a:xfrm>
            <a:off x="6257921" y="5100012"/>
            <a:ext cx="4997265" cy="7897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cs-CZ" sz="2800" b="0" i="0" u="none" kern="1200" cap="none" baseline="0" dirty="0" smtClean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cs-CZ" sz="2400" b="0" i="0" u="none" kern="1200" cap="none" baseline="0" dirty="0" smtClean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+mj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cs-CZ" sz="2400" b="0" i="0" u="none" kern="1200" cap="none" baseline="0" dirty="0" smtClean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+mj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cs-CZ" sz="2400" b="0" i="0" u="none" kern="1200" cap="none" baseline="0" dirty="0" smtClean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+mj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cs-CZ" sz="2400" b="0" i="0" u="none" kern="1200" cap="none" baseline="0" dirty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+mj-cs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0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351915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rázek s titulke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3514" y="956929"/>
            <a:ext cx="3928509" cy="87369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 hasCustomPrompt="1"/>
          </p:nvPr>
        </p:nvSpPr>
        <p:spPr>
          <a:xfrm>
            <a:off x="5016674" y="956929"/>
            <a:ext cx="7012292" cy="573449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err="1"/>
              <a:t>Click</a:t>
            </a:r>
            <a:r>
              <a:rPr lang="cs-CZ"/>
              <a:t> to </a:t>
            </a:r>
            <a:r>
              <a:rPr lang="cs-CZ" err="1"/>
              <a:t>add</a:t>
            </a:r>
            <a:r>
              <a:rPr lang="cs-CZ"/>
              <a:t> a </a:t>
            </a:r>
            <a:r>
              <a:rPr lang="cs-CZ" err="1"/>
              <a:t>picture</a:t>
            </a:r>
            <a:r>
              <a:rPr lang="cs-CZ"/>
              <a:t>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43516" y="1830619"/>
            <a:ext cx="3928509" cy="486080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8" name="Zástupný symbol pro nadpis 1"/>
          <p:cNvSpPr txBox="1">
            <a:spLocks/>
          </p:cNvSpPr>
          <p:nvPr userDrawn="1"/>
        </p:nvSpPr>
        <p:spPr>
          <a:xfrm>
            <a:off x="1180200" y="281836"/>
            <a:ext cx="9831600" cy="632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cap="all" baseline="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9" name="Nadpis 2"/>
          <p:cNvSpPr txBox="1">
            <a:spLocks/>
          </p:cNvSpPr>
          <p:nvPr userDrawn="1"/>
        </p:nvSpPr>
        <p:spPr>
          <a:xfrm>
            <a:off x="843516" y="184298"/>
            <a:ext cx="9077098" cy="5883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cap="all" baseline="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</a:lstStyle>
          <a:p>
            <a:pPr algn="l"/>
            <a:r>
              <a:rPr lang="cs-CZ">
                <a:solidFill>
                  <a:srgbClr val="818386"/>
                </a:solidFill>
              </a:rPr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342367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níme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1"/>
          <p:cNvSpPr txBox="1">
            <a:spLocks/>
          </p:cNvSpPr>
          <p:nvPr userDrawn="1"/>
        </p:nvSpPr>
        <p:spPr>
          <a:xfrm>
            <a:off x="1207718" y="4736925"/>
            <a:ext cx="9776564" cy="10313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cs-CZ" sz="2800">
              <a:solidFill>
                <a:srgbClr val="818386"/>
              </a:solidFill>
              <a:latin typeface="+mn-lt"/>
            </a:endParaRPr>
          </a:p>
        </p:txBody>
      </p:sp>
      <p:sp>
        <p:nvSpPr>
          <p:cNvPr id="5" name="Nadpis 1"/>
          <p:cNvSpPr txBox="1">
            <a:spLocks/>
          </p:cNvSpPr>
          <p:nvPr userDrawn="1"/>
        </p:nvSpPr>
        <p:spPr>
          <a:xfrm>
            <a:off x="1299867" y="3976577"/>
            <a:ext cx="9776564" cy="6682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i="0" u="none" kern="1200" cap="none" baseline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</a:lstStyle>
          <a:p>
            <a:endParaRPr lang="cs-CZ" sz="3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Nadpis 1"/>
          <p:cNvSpPr txBox="1">
            <a:spLocks/>
          </p:cNvSpPr>
          <p:nvPr userDrawn="1"/>
        </p:nvSpPr>
        <p:spPr>
          <a:xfrm>
            <a:off x="1299867" y="3904090"/>
            <a:ext cx="9776564" cy="279090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i="0" u="none" kern="1200" cap="none" baseline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</a:lstStyle>
          <a:p>
            <a:endParaRPr lang="en-US" sz="240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quarter" idx="10"/>
          </p:nvPr>
        </p:nvSpPr>
        <p:spPr>
          <a:xfrm>
            <a:off x="1299866" y="3903663"/>
            <a:ext cx="6822157" cy="279082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cs-CZ" sz="2400" b="0" i="0" u="none" kern="1200" cap="none" baseline="0" dirty="0" smtClean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cs-CZ" sz="2400" b="0" i="0" u="none" kern="1200" cap="none" baseline="0" dirty="0" smtClean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+mj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cs-CZ" sz="2400" b="0" i="0" u="none" kern="1200" cap="none" baseline="0" dirty="0" smtClean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+mj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cs-CZ" sz="2400" b="0" i="0" u="none" kern="1200" cap="none" baseline="0" dirty="0" smtClean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+mj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cs-CZ" sz="2400" b="0" i="0" u="none" kern="1200" cap="none" baseline="0" dirty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+mj-cs"/>
              </a:defRPr>
            </a:lvl5pPr>
          </a:lstStyle>
          <a:p>
            <a:pPr lvl="0"/>
            <a:r>
              <a:rPr lang="cs-CZ"/>
              <a:t>Upravte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7807091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níme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1"/>
          <p:cNvSpPr txBox="1">
            <a:spLocks/>
          </p:cNvSpPr>
          <p:nvPr userDrawn="1"/>
        </p:nvSpPr>
        <p:spPr>
          <a:xfrm>
            <a:off x="1207718" y="4736925"/>
            <a:ext cx="9776564" cy="10313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cs-CZ" sz="2800">
              <a:solidFill>
                <a:srgbClr val="818386"/>
              </a:solidFill>
              <a:latin typeface="+mn-lt"/>
            </a:endParaRPr>
          </a:p>
        </p:txBody>
      </p:sp>
      <p:sp>
        <p:nvSpPr>
          <p:cNvPr id="5" name="Nadpis 1"/>
          <p:cNvSpPr txBox="1">
            <a:spLocks/>
          </p:cNvSpPr>
          <p:nvPr userDrawn="1"/>
        </p:nvSpPr>
        <p:spPr>
          <a:xfrm>
            <a:off x="1299867" y="3976577"/>
            <a:ext cx="9776564" cy="6682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i="0" u="none" kern="1200" cap="none" baseline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</a:lstStyle>
          <a:p>
            <a:endParaRPr lang="cs-CZ" sz="3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Nadpis 1"/>
          <p:cNvSpPr txBox="1">
            <a:spLocks/>
          </p:cNvSpPr>
          <p:nvPr userDrawn="1"/>
        </p:nvSpPr>
        <p:spPr>
          <a:xfrm>
            <a:off x="1299867" y="3904090"/>
            <a:ext cx="9776564" cy="279090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i="0" u="none" kern="1200" cap="none" baseline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</a:lstStyle>
          <a:p>
            <a:endParaRPr lang="en-US" sz="240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quarter" idx="10"/>
          </p:nvPr>
        </p:nvSpPr>
        <p:spPr>
          <a:xfrm>
            <a:off x="1299866" y="3903663"/>
            <a:ext cx="6822157" cy="279082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cs-CZ" sz="2400" b="0" i="0" u="none" kern="1200" cap="none" baseline="0" dirty="0" smtClean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cs-CZ" sz="2400" b="0" i="0" u="none" kern="1200" cap="none" baseline="0" dirty="0" smtClean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+mj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cs-CZ" sz="2400" b="0" i="0" u="none" kern="1200" cap="none" baseline="0" dirty="0" smtClean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+mj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cs-CZ" sz="2400" b="0" i="0" u="none" kern="1200" cap="none" baseline="0" dirty="0" smtClean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+mj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cs-CZ" sz="2400" b="0" i="0" u="none" kern="1200" cap="none" baseline="0" dirty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+mj-cs"/>
              </a:defRPr>
            </a:lvl5pPr>
          </a:lstStyle>
          <a:p>
            <a:pPr lvl="0"/>
            <a:r>
              <a:rPr lang="cs-CZ"/>
              <a:t>Upravte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4057469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1"/>
          <p:cNvSpPr txBox="1">
            <a:spLocks/>
          </p:cNvSpPr>
          <p:nvPr userDrawn="1"/>
        </p:nvSpPr>
        <p:spPr>
          <a:xfrm>
            <a:off x="6257920" y="5100012"/>
            <a:ext cx="4818508" cy="6682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endParaRPr lang="cs-CZ" sz="2800">
              <a:solidFill>
                <a:srgbClr val="818386"/>
              </a:solidFill>
              <a:latin typeface="+mn-lt"/>
            </a:endParaRPr>
          </a:p>
        </p:txBody>
      </p:sp>
      <p:sp>
        <p:nvSpPr>
          <p:cNvPr id="5" name="Nadpis 1"/>
          <p:cNvSpPr txBox="1">
            <a:spLocks/>
          </p:cNvSpPr>
          <p:nvPr userDrawn="1"/>
        </p:nvSpPr>
        <p:spPr>
          <a:xfrm>
            <a:off x="1299867" y="3976577"/>
            <a:ext cx="9776564" cy="6682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i="0" u="none" kern="1200" cap="none" baseline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</a:lstStyle>
          <a:p>
            <a:endParaRPr lang="cs-CZ" sz="32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Nadpis 1"/>
          <p:cNvSpPr txBox="1">
            <a:spLocks/>
          </p:cNvSpPr>
          <p:nvPr userDrawn="1"/>
        </p:nvSpPr>
        <p:spPr>
          <a:xfrm>
            <a:off x="1299867" y="3198661"/>
            <a:ext cx="9776564" cy="7779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i="0" u="none" kern="1200" cap="none" baseline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</a:lstStyle>
          <a:p>
            <a:endParaRPr lang="cs-CZ" sz="400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Nadpis 1"/>
          <p:cNvSpPr txBox="1">
            <a:spLocks/>
          </p:cNvSpPr>
          <p:nvPr userDrawn="1"/>
        </p:nvSpPr>
        <p:spPr>
          <a:xfrm>
            <a:off x="1299867" y="2063749"/>
            <a:ext cx="9776564" cy="1133401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cap="all" baseline="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</a:lstStyle>
          <a:p>
            <a:pPr algn="l"/>
            <a:endParaRPr lang="cs-CZ">
              <a:solidFill>
                <a:schemeClr val="tx1"/>
              </a:solidFill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57924" y="2062237"/>
            <a:ext cx="4997262" cy="2778703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cs-CZ" sz="3600" b="0" kern="1200" cap="all" baseline="0" dirty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15" name="Zástupný symbol pro text 14"/>
          <p:cNvSpPr>
            <a:spLocks noGrp="1"/>
          </p:cNvSpPr>
          <p:nvPr>
            <p:ph type="body" sz="quarter" idx="11" hasCustomPrompt="1"/>
          </p:nvPr>
        </p:nvSpPr>
        <p:spPr>
          <a:xfrm>
            <a:off x="6257921" y="5100012"/>
            <a:ext cx="4997265" cy="7897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cs-CZ" sz="2800" b="0" i="0" u="none" kern="1200" cap="none" baseline="0" dirty="0" smtClean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cs-CZ" sz="2400" b="0" i="0" u="none" kern="1200" cap="none" baseline="0" dirty="0" smtClean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+mj-cs"/>
              </a:defRPr>
            </a:lvl2pPr>
            <a:lvl3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cs-CZ" sz="2400" b="0" i="0" u="none" kern="1200" cap="none" baseline="0" dirty="0" smtClean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+mj-cs"/>
              </a:defRPr>
            </a:lvl3pPr>
            <a:lvl4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cs-CZ" sz="2400" b="0" i="0" u="none" kern="1200" cap="none" baseline="0" dirty="0" smtClean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+mj-cs"/>
              </a:defRPr>
            </a:lvl4pPr>
            <a:lvl5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cs-CZ" sz="2400" b="0" i="0" u="none" kern="1200" cap="none" baseline="0" dirty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+mj-cs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0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48201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ástupný symbol pro obsah 1"/>
          <p:cNvSpPr>
            <a:spLocks noGrp="1"/>
          </p:cNvSpPr>
          <p:nvPr>
            <p:ph idx="1" hasCustomPrompt="1"/>
          </p:nvPr>
        </p:nvSpPr>
        <p:spPr>
          <a:xfrm>
            <a:off x="843515" y="956929"/>
            <a:ext cx="11185451" cy="573449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>
              <a:buClr>
                <a:srgbClr val="818386"/>
              </a:buClr>
              <a:buSzPct val="60000"/>
              <a:buFont typeface="Wingdings" panose="05000000000000000000" pitchFamily="2" charset="2"/>
              <a:buChar char="§"/>
            </a:pPr>
            <a:r>
              <a:rPr lang="cs-CZ" err="1"/>
              <a:t>Bullet</a:t>
            </a:r>
            <a:endParaRPr lang="cs-CZ"/>
          </a:p>
          <a:p>
            <a:pPr>
              <a:buClr>
                <a:srgbClr val="818386"/>
              </a:buClr>
              <a:buSzPct val="60000"/>
              <a:buFont typeface="Wingdings" panose="05000000000000000000" pitchFamily="2" charset="2"/>
              <a:buChar char="§"/>
            </a:pPr>
            <a:r>
              <a:rPr lang="cs-CZ" err="1"/>
              <a:t>Bullet</a:t>
            </a:r>
            <a:endParaRPr lang="cs-CZ"/>
          </a:p>
          <a:p>
            <a:pPr>
              <a:buClr>
                <a:srgbClr val="818386"/>
              </a:buClr>
              <a:buSzPct val="60000"/>
              <a:buFont typeface="Wingdings" panose="05000000000000000000" pitchFamily="2" charset="2"/>
              <a:buChar char="§"/>
            </a:pPr>
            <a:r>
              <a:rPr lang="cs-CZ" err="1"/>
              <a:t>Bullet</a:t>
            </a:r>
            <a:endParaRPr lang="cs-CZ"/>
          </a:p>
          <a:p>
            <a:pPr lvl="1">
              <a:buClr>
                <a:srgbClr val="818386"/>
              </a:buClr>
              <a:buSzPct val="60000"/>
              <a:buFont typeface="Wingdings" panose="05000000000000000000" pitchFamily="2" charset="2"/>
              <a:buChar char="§"/>
            </a:pPr>
            <a:r>
              <a:rPr lang="cs-CZ" err="1"/>
              <a:t>Bullet</a:t>
            </a:r>
            <a:endParaRPr lang="cs-CZ"/>
          </a:p>
          <a:p>
            <a:pPr lvl="2">
              <a:buClr>
                <a:srgbClr val="818386"/>
              </a:buClr>
              <a:buSzPct val="60000"/>
              <a:buFont typeface="Wingdings" panose="05000000000000000000" pitchFamily="2" charset="2"/>
              <a:buChar char="§"/>
            </a:pPr>
            <a:r>
              <a:rPr lang="cs-CZ" err="1"/>
              <a:t>Bullet</a:t>
            </a:r>
            <a:endParaRPr lang="cs-CZ"/>
          </a:p>
        </p:txBody>
      </p:sp>
      <p:sp>
        <p:nvSpPr>
          <p:cNvPr id="9" name="Nadpis 2"/>
          <p:cNvSpPr>
            <a:spLocks noGrp="1"/>
          </p:cNvSpPr>
          <p:nvPr>
            <p:ph type="title"/>
          </p:nvPr>
        </p:nvSpPr>
        <p:spPr>
          <a:xfrm>
            <a:off x="843516" y="184298"/>
            <a:ext cx="9077098" cy="588335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algn="l"/>
            <a:r>
              <a:rPr lang="cs-CZ">
                <a:solidFill>
                  <a:srgbClr val="818386"/>
                </a:solidFill>
              </a:rPr>
              <a:t>Nadpis</a:t>
            </a:r>
          </a:p>
        </p:txBody>
      </p:sp>
    </p:spTree>
    <p:extLst>
      <p:ext uri="{BB962C8B-B14F-4D97-AF65-F5344CB8AC3E}">
        <p14:creationId xmlns:p14="http://schemas.microsoft.com/office/powerpoint/2010/main" val="2648213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hlaví části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43516" y="4589463"/>
            <a:ext cx="11185450" cy="21019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7" name="Zástupný symbol pro nadpis 1"/>
          <p:cNvSpPr txBox="1">
            <a:spLocks/>
          </p:cNvSpPr>
          <p:nvPr userDrawn="1"/>
        </p:nvSpPr>
        <p:spPr>
          <a:xfrm>
            <a:off x="1180200" y="281836"/>
            <a:ext cx="9831600" cy="632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cap="all" baseline="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8" name="Zástupný symbol pro obsah 1"/>
          <p:cNvSpPr>
            <a:spLocks noGrp="1"/>
          </p:cNvSpPr>
          <p:nvPr>
            <p:ph idx="10" hasCustomPrompt="1"/>
          </p:nvPr>
        </p:nvSpPr>
        <p:spPr>
          <a:xfrm>
            <a:off x="843515" y="956929"/>
            <a:ext cx="11185451" cy="3571230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>
              <a:buClr>
                <a:srgbClr val="818386"/>
              </a:buClr>
              <a:buSzPct val="60000"/>
              <a:buFont typeface="Wingdings" panose="05000000000000000000" pitchFamily="2" charset="2"/>
              <a:buChar char="§"/>
            </a:pPr>
            <a:r>
              <a:rPr lang="cs-CZ" err="1"/>
              <a:t>Bullet</a:t>
            </a:r>
            <a:endParaRPr lang="cs-CZ"/>
          </a:p>
          <a:p>
            <a:pPr>
              <a:buClr>
                <a:srgbClr val="818386"/>
              </a:buClr>
              <a:buSzPct val="60000"/>
              <a:buFont typeface="Wingdings" panose="05000000000000000000" pitchFamily="2" charset="2"/>
              <a:buChar char="§"/>
            </a:pPr>
            <a:r>
              <a:rPr lang="cs-CZ" err="1"/>
              <a:t>Bullet</a:t>
            </a:r>
            <a:endParaRPr lang="cs-CZ"/>
          </a:p>
          <a:p>
            <a:pPr>
              <a:buClr>
                <a:srgbClr val="818386"/>
              </a:buClr>
              <a:buSzPct val="60000"/>
              <a:buFont typeface="Wingdings" panose="05000000000000000000" pitchFamily="2" charset="2"/>
              <a:buChar char="§"/>
            </a:pPr>
            <a:r>
              <a:rPr lang="cs-CZ" err="1"/>
              <a:t>Bullet</a:t>
            </a:r>
            <a:endParaRPr lang="cs-CZ"/>
          </a:p>
          <a:p>
            <a:pPr lvl="1">
              <a:buClr>
                <a:srgbClr val="818386"/>
              </a:buClr>
              <a:buSzPct val="60000"/>
              <a:buFont typeface="Wingdings" panose="05000000000000000000" pitchFamily="2" charset="2"/>
              <a:buChar char="§"/>
            </a:pPr>
            <a:r>
              <a:rPr lang="cs-CZ" err="1"/>
              <a:t>Bullet</a:t>
            </a:r>
            <a:endParaRPr lang="cs-CZ"/>
          </a:p>
          <a:p>
            <a:pPr lvl="2">
              <a:buClr>
                <a:srgbClr val="818386"/>
              </a:buClr>
              <a:buSzPct val="60000"/>
              <a:buFont typeface="Wingdings" panose="05000000000000000000" pitchFamily="2" charset="2"/>
              <a:buChar char="§"/>
            </a:pPr>
            <a:r>
              <a:rPr lang="cs-CZ" err="1"/>
              <a:t>Bullet</a:t>
            </a:r>
            <a:endParaRPr lang="cs-CZ"/>
          </a:p>
        </p:txBody>
      </p:sp>
      <p:sp>
        <p:nvSpPr>
          <p:cNvPr id="10" name="Nadpis 2"/>
          <p:cNvSpPr>
            <a:spLocks noGrp="1"/>
          </p:cNvSpPr>
          <p:nvPr>
            <p:ph type="title" hasCustomPrompt="1"/>
          </p:nvPr>
        </p:nvSpPr>
        <p:spPr>
          <a:xfrm>
            <a:off x="843516" y="184298"/>
            <a:ext cx="9077098" cy="588335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/>
            </a:lvl1pPr>
          </a:lstStyle>
          <a:p>
            <a:pPr algn="l"/>
            <a:r>
              <a:rPr lang="cs-CZ">
                <a:solidFill>
                  <a:srgbClr val="818386"/>
                </a:solidFill>
              </a:rPr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680477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43516" y="956928"/>
            <a:ext cx="5176284" cy="5788337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rgbClr val="818386"/>
              </a:buClr>
              <a:buSzPct val="60000"/>
              <a:buFont typeface="Wingdings" panose="05000000000000000000" pitchFamily="2" charset="2"/>
              <a:buChar char="§"/>
              <a:defRPr/>
            </a:lvl1pPr>
            <a:lvl2pPr marL="685800" indent="-228600">
              <a:buClr>
                <a:srgbClr val="818386"/>
              </a:buClr>
              <a:buSzPct val="60000"/>
              <a:buFont typeface="Wingdings" panose="05000000000000000000" pitchFamily="2" charset="2"/>
              <a:buChar char="§"/>
              <a:defRPr/>
            </a:lvl2pPr>
            <a:lvl3pPr marL="1143000" indent="-228600">
              <a:buClr>
                <a:srgbClr val="818386"/>
              </a:buClr>
              <a:buSzPct val="60000"/>
              <a:buFont typeface="Wingdings" panose="05000000000000000000" pitchFamily="2" charset="2"/>
              <a:buChar char="§"/>
              <a:defRPr/>
            </a:lvl3pPr>
            <a:lvl4pPr marL="1600200" indent="-228600">
              <a:buClr>
                <a:srgbClr val="818386"/>
              </a:buClr>
              <a:buSzPct val="60000"/>
              <a:buFont typeface="Wingdings" panose="05000000000000000000" pitchFamily="2" charset="2"/>
              <a:buChar char="§"/>
              <a:defRPr/>
            </a:lvl4pPr>
            <a:lvl5pPr marL="2057400" indent="-228600">
              <a:buClr>
                <a:srgbClr val="818386"/>
              </a:buClr>
              <a:buSzPct val="6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72200" y="956929"/>
            <a:ext cx="5856766" cy="578833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buClr>
                <a:srgbClr val="818386"/>
              </a:buClr>
              <a:buSzPct val="60000"/>
              <a:buFont typeface="Wingdings" panose="05000000000000000000" pitchFamily="2" charset="2"/>
              <a:buChar char="§"/>
              <a:defRPr lang="cs-CZ" sz="2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buClr>
                <a:srgbClr val="818386"/>
              </a:buClr>
              <a:buSzPct val="60000"/>
              <a:buFont typeface="Wingdings" panose="05000000000000000000" pitchFamily="2" charset="2"/>
              <a:buChar char="§"/>
              <a:defRPr lang="cs-CZ" sz="2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818386"/>
              </a:buClr>
              <a:buSzPct val="60000"/>
              <a:buFont typeface="Wingdings" panose="05000000000000000000" pitchFamily="2" charset="2"/>
              <a:buChar char="§"/>
              <a:defRPr lang="cs-CZ" sz="2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buClr>
                <a:srgbClr val="818386"/>
              </a:buClr>
              <a:buSzPct val="60000"/>
              <a:buFont typeface="Wingdings" panose="05000000000000000000" pitchFamily="2" charset="2"/>
              <a:buChar char="§"/>
              <a:defRPr lang="cs-CZ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buClr>
                <a:srgbClr val="818386"/>
              </a:buClr>
              <a:buSzPct val="60000"/>
              <a:buFont typeface="Wingdings" panose="05000000000000000000" pitchFamily="2" charset="2"/>
              <a:buChar char="§"/>
              <a:defRPr lang="cs-CZ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marL="685800" lvl="1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818386"/>
              </a:buClr>
              <a:buSzPct val="60000"/>
              <a:buFont typeface="Wingdings" panose="05000000000000000000" pitchFamily="2" charset="2"/>
              <a:buChar char="§"/>
            </a:pPr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marL="1600200" lvl="3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818386"/>
              </a:buClr>
              <a:buSzPct val="60000"/>
              <a:buFont typeface="Wingdings" panose="05000000000000000000" pitchFamily="2" charset="2"/>
              <a:buChar char="§"/>
            </a:pPr>
            <a:r>
              <a:rPr lang="cs-CZ"/>
              <a:t>Čtvrtá úroveň</a:t>
            </a:r>
          </a:p>
          <a:p>
            <a:pPr marL="2057400" lvl="4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818386"/>
              </a:buClr>
              <a:buSzPct val="60000"/>
              <a:buFont typeface="Wingdings" panose="05000000000000000000" pitchFamily="2" charset="2"/>
              <a:buChar char="§"/>
            </a:pPr>
            <a:r>
              <a:rPr lang="cs-CZ"/>
              <a:t>Pátá úroveň</a:t>
            </a:r>
          </a:p>
        </p:txBody>
      </p:sp>
      <p:sp>
        <p:nvSpPr>
          <p:cNvPr id="11" name="Nadpis 2"/>
          <p:cNvSpPr>
            <a:spLocks noGrp="1"/>
          </p:cNvSpPr>
          <p:nvPr>
            <p:ph type="title" hasCustomPrompt="1"/>
          </p:nvPr>
        </p:nvSpPr>
        <p:spPr>
          <a:xfrm>
            <a:off x="843516" y="184298"/>
            <a:ext cx="9077098" cy="588335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/>
            </a:lvl1pPr>
          </a:lstStyle>
          <a:p>
            <a:pPr algn="l"/>
            <a:r>
              <a:rPr lang="cs-CZ">
                <a:solidFill>
                  <a:srgbClr val="818386"/>
                </a:solidFill>
              </a:rPr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954367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43515" y="956929"/>
            <a:ext cx="5413236" cy="99568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43515" y="1952617"/>
            <a:ext cx="5413236" cy="4738805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rgbClr val="818386"/>
              </a:buClr>
              <a:buSzPct val="60000"/>
              <a:buFont typeface="Wingdings" panose="05000000000000000000" pitchFamily="2" charset="2"/>
              <a:buChar char="§"/>
              <a:defRPr/>
            </a:lvl1pPr>
            <a:lvl2pPr marL="685800" indent="-228600">
              <a:buClr>
                <a:srgbClr val="818386"/>
              </a:buClr>
              <a:buSzPct val="60000"/>
              <a:buFont typeface="Wingdings" panose="05000000000000000000" pitchFamily="2" charset="2"/>
              <a:buChar char="§"/>
              <a:defRPr/>
            </a:lvl2pPr>
            <a:lvl3pPr marL="1143000" indent="-228600">
              <a:buClr>
                <a:srgbClr val="818386"/>
              </a:buClr>
              <a:buSzPct val="60000"/>
              <a:buFont typeface="Wingdings" panose="05000000000000000000" pitchFamily="2" charset="2"/>
              <a:buChar char="§"/>
              <a:defRPr/>
            </a:lvl3pPr>
            <a:lvl4pPr marL="1600200" indent="-228600">
              <a:buClr>
                <a:srgbClr val="818386"/>
              </a:buClr>
              <a:buSzPct val="60000"/>
              <a:buFont typeface="Wingdings" panose="05000000000000000000" pitchFamily="2" charset="2"/>
              <a:buChar char="§"/>
              <a:defRPr/>
            </a:lvl4pPr>
            <a:lvl5pPr marL="2057400" indent="-228600">
              <a:buClr>
                <a:srgbClr val="818386"/>
              </a:buClr>
              <a:buSzPct val="6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9" name="Zástupný symbol pro text 2"/>
          <p:cNvSpPr>
            <a:spLocks noGrp="1"/>
          </p:cNvSpPr>
          <p:nvPr>
            <p:ph type="body" idx="13"/>
          </p:nvPr>
        </p:nvSpPr>
        <p:spPr>
          <a:xfrm>
            <a:off x="6615730" y="956929"/>
            <a:ext cx="5413236" cy="99568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20" name="Zástupný symbol pro obsah 3"/>
          <p:cNvSpPr>
            <a:spLocks noGrp="1"/>
          </p:cNvSpPr>
          <p:nvPr>
            <p:ph sz="half" idx="14"/>
          </p:nvPr>
        </p:nvSpPr>
        <p:spPr>
          <a:xfrm>
            <a:off x="6615730" y="1952617"/>
            <a:ext cx="5413236" cy="4738805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rgbClr val="818386"/>
              </a:buClr>
              <a:buSzPct val="60000"/>
              <a:buFont typeface="Wingdings" panose="05000000000000000000" pitchFamily="2" charset="2"/>
              <a:buChar char="§"/>
              <a:defRPr/>
            </a:lvl1pPr>
            <a:lvl2pPr marL="685800" indent="-228600">
              <a:buClr>
                <a:srgbClr val="818386"/>
              </a:buClr>
              <a:buSzPct val="60000"/>
              <a:buFont typeface="Wingdings" panose="05000000000000000000" pitchFamily="2" charset="2"/>
              <a:buChar char="§"/>
              <a:defRPr/>
            </a:lvl2pPr>
            <a:lvl3pPr marL="1143000" indent="-228600">
              <a:buClr>
                <a:srgbClr val="818386"/>
              </a:buClr>
              <a:buSzPct val="60000"/>
              <a:buFont typeface="Wingdings" panose="05000000000000000000" pitchFamily="2" charset="2"/>
              <a:buChar char="§"/>
              <a:defRPr/>
            </a:lvl3pPr>
            <a:lvl4pPr marL="1600200" indent="-228600">
              <a:buClr>
                <a:srgbClr val="818386"/>
              </a:buClr>
              <a:buSzPct val="60000"/>
              <a:buFont typeface="Wingdings" panose="05000000000000000000" pitchFamily="2" charset="2"/>
              <a:buChar char="§"/>
              <a:defRPr/>
            </a:lvl4pPr>
            <a:lvl5pPr marL="2057400" indent="-228600">
              <a:buClr>
                <a:srgbClr val="818386"/>
              </a:buClr>
              <a:buSzPct val="60000"/>
              <a:buFont typeface="Wingdings" panose="05000000000000000000" pitchFamily="2" charset="2"/>
              <a:buChar char="§"/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21" name="Nadpis 2"/>
          <p:cNvSpPr>
            <a:spLocks noGrp="1"/>
          </p:cNvSpPr>
          <p:nvPr>
            <p:ph type="title" hasCustomPrompt="1"/>
          </p:nvPr>
        </p:nvSpPr>
        <p:spPr>
          <a:xfrm>
            <a:off x="843516" y="184298"/>
            <a:ext cx="9077098" cy="588335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/>
            </a:lvl1pPr>
          </a:lstStyle>
          <a:p>
            <a:pPr algn="l"/>
            <a:r>
              <a:rPr lang="cs-CZ" err="1">
                <a:solidFill>
                  <a:srgbClr val="818386"/>
                </a:solidFill>
              </a:rPr>
              <a:t>Title</a:t>
            </a:r>
            <a:endParaRPr lang="cs-CZ">
              <a:solidFill>
                <a:srgbClr val="81838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83904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enom nadpi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2"/>
          <p:cNvSpPr>
            <a:spLocks noGrp="1"/>
          </p:cNvSpPr>
          <p:nvPr>
            <p:ph type="title" hasCustomPrompt="1"/>
          </p:nvPr>
        </p:nvSpPr>
        <p:spPr>
          <a:xfrm>
            <a:off x="843516" y="184298"/>
            <a:ext cx="9077098" cy="588335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/>
            </a:lvl1pPr>
          </a:lstStyle>
          <a:p>
            <a:pPr algn="l"/>
            <a:r>
              <a:rPr lang="cs-CZ">
                <a:solidFill>
                  <a:srgbClr val="818386"/>
                </a:solidFill>
              </a:rPr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2310213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3297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sah s titulke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3516" y="956930"/>
            <a:ext cx="4022846" cy="110047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188" y="956929"/>
            <a:ext cx="6845778" cy="5734493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rgbClr val="818386"/>
              </a:buClr>
              <a:buSzPct val="60000"/>
              <a:buFont typeface="Wingdings" panose="05000000000000000000" pitchFamily="2" charset="2"/>
              <a:buChar char="§"/>
              <a:defRPr sz="3200"/>
            </a:lvl1pPr>
            <a:lvl2pPr marL="685800" indent="-228600">
              <a:buClr>
                <a:srgbClr val="818386"/>
              </a:buClr>
              <a:buSzPct val="60000"/>
              <a:buFont typeface="Wingdings" panose="05000000000000000000" pitchFamily="2" charset="2"/>
              <a:buChar char="§"/>
              <a:defRPr sz="2800"/>
            </a:lvl2pPr>
            <a:lvl3pPr marL="1143000" indent="-228600">
              <a:buClr>
                <a:srgbClr val="818386"/>
              </a:buClr>
              <a:buSzPct val="60000"/>
              <a:buFont typeface="Wingdings" panose="05000000000000000000" pitchFamily="2" charset="2"/>
              <a:buChar char="§"/>
              <a:defRPr sz="2400"/>
            </a:lvl3pPr>
            <a:lvl4pPr marL="1600200" indent="-228600">
              <a:buClr>
                <a:srgbClr val="818386"/>
              </a:buClr>
              <a:buSzPct val="60000"/>
              <a:buFont typeface="Wingdings" panose="05000000000000000000" pitchFamily="2" charset="2"/>
              <a:buChar char="§"/>
              <a:defRPr sz="2000"/>
            </a:lvl4pPr>
            <a:lvl5pPr marL="2057400" indent="-228600">
              <a:buClr>
                <a:srgbClr val="818386"/>
              </a:buClr>
              <a:buSzPct val="60000"/>
              <a:buFont typeface="Wingdings" panose="05000000000000000000" pitchFamily="2" charset="2"/>
              <a:buChar char="§"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43516" y="2057399"/>
            <a:ext cx="4022846" cy="463402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8" name="Zástupný symbol pro nadpis 1"/>
          <p:cNvSpPr txBox="1">
            <a:spLocks/>
          </p:cNvSpPr>
          <p:nvPr userDrawn="1"/>
        </p:nvSpPr>
        <p:spPr>
          <a:xfrm>
            <a:off x="1180200" y="281836"/>
            <a:ext cx="9831600" cy="632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 cap="all" baseline="0">
                <a:solidFill>
                  <a:schemeClr val="bg1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</a:lstStyle>
          <a:p>
            <a:r>
              <a:rPr lang="cs-CZ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3393171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26471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704" r:id="rId11"/>
    <p:sldLayoutId id="2147483660" r:id="rId12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0" kern="1200" cap="all" baseline="0">
          <a:solidFill>
            <a:schemeClr val="bg1"/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00A499"/>
        </a:buClr>
        <a:buFont typeface="Calibri" panose="020F0502020204030204" pitchFamily="34" charset="0"/>
        <a:buChar char="|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A499"/>
        </a:buClr>
        <a:buFont typeface="Calibri" panose="020F0502020204030204" pitchFamily="34" charset="0"/>
        <a:buChar char="|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A499"/>
        </a:buClr>
        <a:buFont typeface="Calibri" panose="020F0502020204030204" pitchFamily="34" charset="0"/>
        <a:buChar char="|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A499"/>
        </a:buClr>
        <a:buFont typeface="Calibri" panose="020F0502020204030204" pitchFamily="34" charset="0"/>
        <a:buChar char="|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A499"/>
        </a:buClr>
        <a:buFont typeface="Calibri" panose="020F0502020204030204" pitchFamily="34" charset="0"/>
        <a:buChar char="|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blog.dask.org/2019/06/09/ucx-dgx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godbolt.org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mpi4py.readthedocs.io/en/stable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s://numba.pydata.org/" TargetMode="External"/><Relationship Id="rId13" Type="http://schemas.openxmlformats.org/officeDocument/2006/relationships/image" Target="../media/image20.png"/><Relationship Id="rId3" Type="http://schemas.openxmlformats.org/officeDocument/2006/relationships/hyperlink" Target="https://docs.dask.org/en/latest/" TargetMode="External"/><Relationship Id="rId7" Type="http://schemas.openxmlformats.org/officeDocument/2006/relationships/hyperlink" Target="https://rapids.ai/" TargetMode="External"/><Relationship Id="rId12" Type="http://schemas.openxmlformats.org/officeDocument/2006/relationships/hyperlink" Target="https://github.com/emeryberger/scalene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github.com/It4innovations/HyperLoom" TargetMode="External"/><Relationship Id="rId11" Type="http://schemas.openxmlformats.org/officeDocument/2006/relationships/hyperlink" Target="https://github.com/benfred/py-spy" TargetMode="External"/><Relationship Id="rId5" Type="http://schemas.openxmlformats.org/officeDocument/2006/relationships/hyperlink" Target="https://spark.apache.org/docs/latest/quick-start.html" TargetMode="External"/><Relationship Id="rId10" Type="http://schemas.openxmlformats.org/officeDocument/2006/relationships/hyperlink" Target="https://cython.org/" TargetMode="External"/><Relationship Id="rId4" Type="http://schemas.openxmlformats.org/officeDocument/2006/relationships/hyperlink" Target="https://docs.ray.io/en/master/" TargetMode="External"/><Relationship Id="rId9" Type="http://schemas.openxmlformats.org/officeDocument/2006/relationships/hyperlink" Target="https://www.pypy.org/" TargetMode="External"/><Relationship Id="rId1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it4i.cz/salomon/ib-single-plane-topology/&#8203;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linux.die.net/man/8/numactl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hyperlink" Target="https://docs.oracle.com/cd/E77782_01/html/E77801/goztg.html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ngc.nvidia.com/catalog/containers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6.png"/><Relationship Id="rId5" Type="http://schemas.openxmlformats.org/officeDocument/2006/relationships/image" Target="../media/image7.png"/><Relationship Id="rId4" Type="http://schemas.openxmlformats.org/officeDocument/2006/relationships/hyperlink" Target="https://docs.it4i.cz/software/tools/singularity-it4i/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code.it4i.cz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png"/><Relationship Id="rId5" Type="http://schemas.openxmlformats.org/officeDocument/2006/relationships/hyperlink" Target="https://docs.gitlab.com/ee/ci/quick_start/README.html" TargetMode="External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snailwatch.readthedocs.io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code.it4i.cz/sccs/PtfHPC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it4i.cz/environment-and-modules/" TargetMode="External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docs.it4i.cz/software/tools/spack" TargetMode="External"/><Relationship Id="rId5" Type="http://schemas.openxmlformats.org/officeDocument/2006/relationships/hyperlink" Target="https://docs.it4i.cz/software/tools/singularity" TargetMode="Externa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it4i.cz/modules-matrix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docs.it4i.cz/software/modules/new-software/" TargetMode="External"/><Relationship Id="rId5" Type="http://schemas.openxmlformats.org/officeDocument/2006/relationships/hyperlink" Target="https://docs.it4i.cz/software/tools/easybuild" TargetMode="Externa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blog.dask.org/2019/06/09/ucx-dgx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57923" y="2062237"/>
            <a:ext cx="5711469" cy="3081317"/>
          </a:xfrm>
        </p:spPr>
        <p:txBody>
          <a:bodyPr lIns="91440" tIns="45720" rIns="91440" bIns="45720" anchor="t"/>
          <a:lstStyle/>
          <a:p>
            <a:r>
              <a:rPr lang="en-GB" sz="3200" noProof="0" dirty="0">
                <a:latin typeface="Calibri"/>
                <a:cs typeface="Calibri"/>
              </a:rPr>
              <a:t>Introduction to </a:t>
            </a:r>
            <a:br>
              <a:rPr lang="en-GB" sz="3200" noProof="0" dirty="0"/>
            </a:br>
            <a:r>
              <a:rPr lang="en-GB" sz="3200" noProof="0" dirty="0">
                <a:latin typeface="Calibri"/>
                <a:cs typeface="Calibri"/>
              </a:rPr>
              <a:t>High Performance Computing </a:t>
            </a:r>
            <a:br>
              <a:rPr lang="en-GB" noProof="0" dirty="0"/>
            </a:br>
            <a:br>
              <a:rPr lang="en-GB" noProof="0" dirty="0"/>
            </a:br>
            <a:r>
              <a:rPr lang="en-GB" sz="2400" noProof="0" dirty="0">
                <a:latin typeface="Calibri"/>
                <a:cs typeface="Calibri"/>
              </a:rPr>
              <a:t>PART </a:t>
            </a:r>
            <a:r>
              <a:rPr lang="en-GB" sz="2400">
                <a:latin typeface="Calibri"/>
                <a:cs typeface="Calibri"/>
              </a:rPr>
              <a:t>3</a:t>
            </a:r>
            <a:r>
              <a:rPr lang="en-GB" sz="2400" dirty="0">
                <a:latin typeface="Calibri"/>
                <a:cs typeface="Calibri"/>
              </a:rPr>
              <a:t> </a:t>
            </a:r>
            <a:br>
              <a:rPr lang="en-GB" sz="2400" noProof="0" dirty="0"/>
            </a:br>
            <a:r>
              <a:rPr lang="en-US" sz="2400" dirty="0">
                <a:latin typeface="Calibri"/>
                <a:cs typeface="Calibri"/>
              </a:rPr>
              <a:t>HPC @ IT4Innovations</a:t>
            </a:r>
            <a:br>
              <a:rPr lang="cs-CZ" sz="2400" dirty="0"/>
            </a:br>
            <a:r>
              <a:rPr lang="en-US" sz="2400">
                <a:latin typeface="Calibri"/>
                <a:cs typeface="Calibri"/>
              </a:rPr>
              <a:t>BUILDING CODE ON THE CLUSTER</a:t>
            </a:r>
            <a:endParaRPr lang="en-GB" noProof="0">
              <a:latin typeface="Calibri"/>
              <a:cs typeface="Calibri"/>
            </a:endParaRPr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quarter" idx="11"/>
          </p:nvPr>
        </p:nvSpPr>
        <p:spPr>
          <a:xfrm>
            <a:off x="6257923" y="5143554"/>
            <a:ext cx="5324477" cy="789798"/>
          </a:xfrm>
        </p:spPr>
        <p:txBody>
          <a:bodyPr lIns="91440" tIns="45720" rIns="91440" bIns="45720" anchor="t"/>
          <a:lstStyle/>
          <a:p>
            <a:pPr>
              <a:spcBef>
                <a:spcPts val="1000"/>
              </a:spcBef>
            </a:pPr>
            <a:r>
              <a:rPr lang="en-GB" dirty="0">
                <a:latin typeface="Calibri" panose="020F0502020204030204"/>
              </a:rPr>
              <a:t>Jakub Beránek</a:t>
            </a:r>
            <a:endParaRPr lang="en-US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917505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sz="half" idx="1"/>
          </p:nvPr>
        </p:nvSpPr>
        <p:spPr>
          <a:xfrm>
            <a:off x="843516" y="878996"/>
            <a:ext cx="11350215" cy="1121087"/>
          </a:xfrm>
        </p:spPr>
        <p:txBody>
          <a:bodyPr anchor="t"/>
          <a:lstStyle/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t">
            <a:normAutofit/>
          </a:bodyPr>
          <a:lstStyle/>
          <a:p>
            <a:pPr algn="l"/>
            <a:r>
              <a:rPr lang="cs-CZ" sz="3600">
                <a:solidFill>
                  <a:srgbClr val="818386"/>
                </a:solidFill>
                <a:latin typeface="Calibri"/>
                <a:cs typeface="Calibri"/>
              </a:rPr>
              <a:t>Fat nodes</a:t>
            </a:r>
            <a:endParaRPr lang="en-US"/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9985BA6B-7C36-461F-8B30-0B8EA3673FF0}"/>
              </a:ext>
            </a:extLst>
          </p:cNvPr>
          <p:cNvSpPr txBox="1"/>
          <p:nvPr/>
        </p:nvSpPr>
        <p:spPr>
          <a:xfrm>
            <a:off x="845127" y="768922"/>
            <a:ext cx="8276148" cy="246221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cs-CZ" sz="2200" dirty="0" err="1">
                <a:cs typeface="Calibri"/>
              </a:rPr>
              <a:t>Nodes</a:t>
            </a:r>
            <a:r>
              <a:rPr lang="cs-CZ" sz="2200" dirty="0">
                <a:cs typeface="Calibri"/>
              </a:rPr>
              <a:t> </a:t>
            </a:r>
            <a:r>
              <a:rPr lang="cs-CZ" sz="2200" dirty="0" err="1">
                <a:cs typeface="Calibri"/>
              </a:rPr>
              <a:t>with</a:t>
            </a:r>
            <a:r>
              <a:rPr lang="cs-CZ" sz="2200" dirty="0">
                <a:cs typeface="Calibri"/>
              </a:rPr>
              <a:t> a </a:t>
            </a:r>
            <a:r>
              <a:rPr lang="cs-CZ" sz="2200" dirty="0" err="1">
                <a:cs typeface="Calibri"/>
              </a:rPr>
              <a:t>large</a:t>
            </a:r>
            <a:r>
              <a:rPr lang="cs-CZ" sz="2200" dirty="0">
                <a:cs typeface="Calibri"/>
              </a:rPr>
              <a:t> </a:t>
            </a:r>
            <a:r>
              <a:rPr lang="cs-CZ" sz="2200" dirty="0" err="1">
                <a:cs typeface="Calibri"/>
              </a:rPr>
              <a:t>amount</a:t>
            </a:r>
            <a:r>
              <a:rPr lang="cs-CZ" sz="2200" dirty="0">
                <a:cs typeface="Calibri"/>
              </a:rPr>
              <a:t> </a:t>
            </a:r>
            <a:r>
              <a:rPr lang="cs-CZ" sz="2200" dirty="0" err="1">
                <a:cs typeface="Calibri"/>
              </a:rPr>
              <a:t>of</a:t>
            </a:r>
            <a:r>
              <a:rPr lang="cs-CZ" sz="2200" dirty="0">
                <a:cs typeface="Calibri"/>
              </a:rPr>
              <a:t> RAM</a:t>
            </a:r>
            <a:endParaRPr lang="cs-CZ" sz="2200" dirty="0">
              <a:cs typeface="Calibri"/>
              <a:hlinkClick r:id="rId3"/>
            </a:endParaRPr>
          </a:p>
          <a:p>
            <a:pPr marL="342900" indent="-342900">
              <a:buFont typeface="Arial"/>
              <a:buChar char="•"/>
            </a:pPr>
            <a:r>
              <a:rPr lang="cs-CZ" sz="2200" dirty="0" err="1">
                <a:cs typeface="Calibri"/>
              </a:rPr>
              <a:t>Useful</a:t>
            </a:r>
            <a:r>
              <a:rPr lang="cs-CZ" sz="2200" dirty="0">
                <a:cs typeface="Calibri"/>
              </a:rPr>
              <a:t> </a:t>
            </a:r>
            <a:r>
              <a:rPr lang="cs-CZ" sz="2200" dirty="0" err="1">
                <a:cs typeface="Calibri"/>
              </a:rPr>
              <a:t>for</a:t>
            </a:r>
            <a:r>
              <a:rPr lang="cs-CZ" sz="2200" dirty="0">
                <a:cs typeface="Calibri"/>
              </a:rPr>
              <a:t> </a:t>
            </a:r>
            <a:r>
              <a:rPr lang="cs-CZ" sz="2200" dirty="0" err="1">
                <a:cs typeface="Calibri"/>
              </a:rPr>
              <a:t>programs</a:t>
            </a:r>
            <a:r>
              <a:rPr lang="cs-CZ" sz="2200" dirty="0">
                <a:cs typeface="Calibri"/>
              </a:rPr>
              <a:t> </a:t>
            </a:r>
            <a:r>
              <a:rPr lang="cs-CZ" sz="2200" dirty="0" err="1">
                <a:cs typeface="Calibri"/>
              </a:rPr>
              <a:t>that</a:t>
            </a:r>
            <a:r>
              <a:rPr lang="cs-CZ" sz="2200" dirty="0">
                <a:cs typeface="Calibri"/>
              </a:rPr>
              <a:t> are hard to </a:t>
            </a:r>
            <a:r>
              <a:rPr lang="cs-CZ" sz="2200" dirty="0" err="1">
                <a:cs typeface="Calibri"/>
              </a:rPr>
              <a:t>distribute</a:t>
            </a:r>
          </a:p>
          <a:p>
            <a:pPr marL="342900" indent="-342900">
              <a:buFont typeface="Arial"/>
              <a:buChar char="•"/>
            </a:pPr>
            <a:r>
              <a:rPr lang="cs-CZ" sz="2200" dirty="0">
                <a:cs typeface="Calibri"/>
              </a:rPr>
              <a:t>Use </a:t>
            </a:r>
            <a:r>
              <a:rPr lang="cs-CZ" sz="2200" dirty="0" err="1">
                <a:cs typeface="Calibri"/>
              </a:rPr>
              <a:t>the</a:t>
            </a:r>
            <a:r>
              <a:rPr lang="cs-CZ" sz="2200" dirty="0">
                <a:cs typeface="Calibri"/>
              </a:rPr>
              <a:t> </a:t>
            </a:r>
            <a:r>
              <a:rPr lang="cs-CZ" sz="2200" dirty="0" err="1">
                <a:latin typeface="Consolas"/>
                <a:cs typeface="Calibri"/>
              </a:rPr>
              <a:t>qfat</a:t>
            </a:r>
            <a:r>
              <a:rPr lang="cs-CZ" sz="2200" dirty="0">
                <a:cs typeface="Calibri"/>
              </a:rPr>
              <a:t> </a:t>
            </a:r>
            <a:r>
              <a:rPr lang="cs-CZ" sz="2200" dirty="0" err="1">
                <a:cs typeface="Calibri"/>
              </a:rPr>
              <a:t>queue</a:t>
            </a:r>
          </a:p>
          <a:p>
            <a:pPr marL="342900" indent="-342900">
              <a:buFont typeface="Arial"/>
              <a:buChar char="•"/>
            </a:pPr>
            <a:r>
              <a:rPr lang="cs-CZ" sz="2200" dirty="0">
                <a:cs typeface="Calibri"/>
              </a:rPr>
              <a:t>Karolina</a:t>
            </a:r>
          </a:p>
          <a:p>
            <a:pPr marL="800100" lvl="1" indent="-342900">
              <a:buFont typeface="Arial"/>
              <a:buChar char="•"/>
            </a:pPr>
            <a:r>
              <a:rPr lang="cs-CZ" sz="2200" dirty="0">
                <a:cs typeface="Calibri"/>
              </a:rPr>
              <a:t>Data </a:t>
            </a:r>
            <a:r>
              <a:rPr lang="cs-CZ" sz="2200" dirty="0" err="1">
                <a:cs typeface="Calibri"/>
              </a:rPr>
              <a:t>analytics</a:t>
            </a:r>
            <a:r>
              <a:rPr lang="cs-CZ" sz="2200" dirty="0">
                <a:cs typeface="Calibri"/>
              </a:rPr>
              <a:t> node – 768 </a:t>
            </a:r>
            <a:r>
              <a:rPr lang="cs-CZ" sz="2200" dirty="0" err="1">
                <a:cs typeface="Calibri"/>
              </a:rPr>
              <a:t>cores</a:t>
            </a:r>
            <a:r>
              <a:rPr lang="cs-CZ" sz="2200" dirty="0">
                <a:cs typeface="Calibri"/>
              </a:rPr>
              <a:t>, 24 </a:t>
            </a:r>
            <a:r>
              <a:rPr lang="cs-CZ" sz="2200" dirty="0" err="1">
                <a:cs typeface="Calibri"/>
              </a:rPr>
              <a:t>TiB</a:t>
            </a:r>
            <a:r>
              <a:rPr lang="cs-CZ" sz="2200" dirty="0">
                <a:cs typeface="Calibri"/>
              </a:rPr>
              <a:t> RAM</a:t>
            </a:r>
          </a:p>
          <a:p>
            <a:pPr marL="342900" indent="-342900">
              <a:buFont typeface="Arial"/>
              <a:buChar char="•"/>
            </a:pPr>
            <a:r>
              <a:rPr lang="cs-CZ" sz="2200" dirty="0">
                <a:cs typeface="Calibri"/>
              </a:rPr>
              <a:t>Barbora</a:t>
            </a:r>
            <a:endParaRPr lang="cs-CZ" dirty="0">
              <a:cs typeface="Calibri" panose="020F0502020204030204"/>
            </a:endParaRPr>
          </a:p>
          <a:p>
            <a:pPr marL="800100" lvl="1" indent="-342900">
              <a:buFont typeface="Arial"/>
              <a:buChar char="•"/>
            </a:pPr>
            <a:r>
              <a:rPr lang="cs-CZ" sz="2200" dirty="0" err="1">
                <a:ea typeface="+mn-lt"/>
                <a:cs typeface="+mn-lt"/>
              </a:rPr>
              <a:t>BullSequana</a:t>
            </a:r>
            <a:r>
              <a:rPr lang="cs-CZ" sz="2200" dirty="0">
                <a:ea typeface="+mn-lt"/>
                <a:cs typeface="+mn-lt"/>
              </a:rPr>
              <a:t> X808 – 128 </a:t>
            </a:r>
            <a:r>
              <a:rPr lang="cs-CZ" sz="2200" dirty="0" err="1">
                <a:ea typeface="+mn-lt"/>
                <a:cs typeface="+mn-lt"/>
              </a:rPr>
              <a:t>cores</a:t>
            </a:r>
            <a:r>
              <a:rPr lang="cs-CZ" sz="2200" dirty="0">
                <a:ea typeface="+mn-lt"/>
                <a:cs typeface="+mn-lt"/>
              </a:rPr>
              <a:t>, 6144 </a:t>
            </a:r>
            <a:r>
              <a:rPr lang="cs-CZ" sz="2200" dirty="0" err="1">
                <a:ea typeface="+mn-lt"/>
                <a:cs typeface="+mn-lt"/>
              </a:rPr>
              <a:t>GiB</a:t>
            </a:r>
            <a:r>
              <a:rPr lang="cs-CZ" sz="2200" dirty="0">
                <a:ea typeface="+mn-lt"/>
                <a:cs typeface="+mn-lt"/>
              </a:rPr>
              <a:t> RAM</a:t>
            </a:r>
            <a:endParaRPr lang="cs-CZ" sz="2200" dirty="0">
              <a:cs typeface="Calibri"/>
            </a:endParaRPr>
          </a:p>
        </p:txBody>
      </p:sp>
      <p:pic>
        <p:nvPicPr>
          <p:cNvPr id="7" name="Picture 7">
            <a:extLst>
              <a:ext uri="{FF2B5EF4-FFF2-40B4-BE49-F238E27FC236}">
                <a16:creationId xmlns:a16="http://schemas.microsoft.com/office/drawing/2014/main" id="{04BEAE04-4C2B-4C71-9552-716162EC51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39340" y="3337709"/>
            <a:ext cx="2743200" cy="1541330"/>
          </a:xfrm>
          <a:prstGeom prst="rect">
            <a:avLst/>
          </a:prstGeom>
        </p:spPr>
      </p:pic>
      <p:pic>
        <p:nvPicPr>
          <p:cNvPr id="5" name="Obrázek 4" descr="Obsah obrázku elektronika, obvod, Elektronické inženýrství, text&#10;&#10;Popis se vygeneroval automaticky.">
            <a:extLst>
              <a:ext uri="{FF2B5EF4-FFF2-40B4-BE49-F238E27FC236}">
                <a16:creationId xmlns:a16="http://schemas.microsoft.com/office/drawing/2014/main" id="{3648F484-C182-213A-2329-CA9344FA26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4217" y="4392736"/>
            <a:ext cx="7224961" cy="1792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9379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sz="half" idx="1"/>
          </p:nvPr>
        </p:nvSpPr>
        <p:spPr>
          <a:xfrm>
            <a:off x="843516" y="878996"/>
            <a:ext cx="11350215" cy="1121087"/>
          </a:xfrm>
        </p:spPr>
        <p:txBody>
          <a:bodyPr anchor="t"/>
          <a:lstStyle/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t">
            <a:normAutofit/>
          </a:bodyPr>
          <a:lstStyle/>
          <a:p>
            <a:pPr algn="l"/>
            <a:r>
              <a:rPr lang="cs-CZ" sz="3600">
                <a:solidFill>
                  <a:srgbClr val="818386"/>
                </a:solidFill>
                <a:latin typeface="Calibri"/>
                <a:cs typeface="Calibri"/>
              </a:rPr>
              <a:t>Intel MIC (Many integrated core)</a:t>
            </a:r>
            <a:endParaRPr lang="en-US"/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9985BA6B-7C36-461F-8B30-0B8EA3673FF0}"/>
              </a:ext>
            </a:extLst>
          </p:cNvPr>
          <p:cNvSpPr txBox="1"/>
          <p:nvPr/>
        </p:nvSpPr>
        <p:spPr>
          <a:xfrm>
            <a:off x="845127" y="768922"/>
            <a:ext cx="8276148" cy="212365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cs-CZ" sz="2200">
                <a:cs typeface="Calibri"/>
              </a:rPr>
              <a:t>Salomon has 432 MIC accelerated nodes</a:t>
            </a:r>
          </a:p>
          <a:p>
            <a:pPr marL="342900" indent="-342900">
              <a:buFont typeface="Arial"/>
              <a:buChar char="•"/>
            </a:pPr>
            <a:r>
              <a:rPr lang="cs-CZ" sz="2200">
                <a:ea typeface="+mn-lt"/>
                <a:cs typeface="+mn-lt"/>
              </a:rPr>
              <a:t>Intel Xeon Phi 7120P - </a:t>
            </a:r>
            <a:r>
              <a:rPr lang="cs-CZ" sz="2200">
                <a:cs typeface="Calibri"/>
              </a:rPr>
              <a:t>61-core accelerator, Knight Corner uarch</a:t>
            </a:r>
          </a:p>
          <a:p>
            <a:pPr marL="342900" indent="-342900">
              <a:buFont typeface="Arial"/>
              <a:buChar char="•"/>
            </a:pPr>
            <a:r>
              <a:rPr lang="cs-CZ" sz="2200">
                <a:cs typeface="Calibri"/>
              </a:rPr>
              <a:t>1 TFLOP in double precision</a:t>
            </a:r>
            <a:endParaRPr lang="cs-CZ" sz="2200" dirty="0">
              <a:cs typeface="Calibri"/>
            </a:endParaRPr>
          </a:p>
          <a:p>
            <a:pPr marL="342900" indent="-342900">
              <a:buFont typeface="Arial"/>
              <a:buChar char="•"/>
            </a:pPr>
            <a:r>
              <a:rPr lang="cs-CZ" sz="2200">
                <a:cs typeface="Calibri"/>
              </a:rPr>
              <a:t>Use the </a:t>
            </a:r>
            <a:r>
              <a:rPr lang="cs-CZ" sz="2200">
                <a:latin typeface="Consolas"/>
                <a:cs typeface="Calibri"/>
              </a:rPr>
              <a:t>qmic</a:t>
            </a:r>
            <a:r>
              <a:rPr lang="cs-CZ" sz="2200">
                <a:cs typeface="Calibri"/>
              </a:rPr>
              <a:t> queue</a:t>
            </a:r>
            <a:endParaRPr lang="cs-CZ" sz="2200" dirty="0">
              <a:cs typeface="Calibri"/>
            </a:endParaRPr>
          </a:p>
          <a:p>
            <a:pPr marL="342900" indent="-342900">
              <a:buFont typeface="Arial"/>
              <a:buChar char="•"/>
            </a:pPr>
            <a:r>
              <a:rPr lang="cs-CZ" sz="2200">
                <a:cs typeface="Calibri"/>
              </a:rPr>
              <a:t>Mostly unused, lacks software support</a:t>
            </a:r>
            <a:endParaRPr lang="cs-CZ"/>
          </a:p>
          <a:p>
            <a:pPr marL="800100" lvl="1" indent="-342900">
              <a:buFont typeface="Arial"/>
              <a:buChar char="•"/>
            </a:pPr>
            <a:r>
              <a:rPr lang="cs-CZ" sz="2200">
                <a:cs typeface="Calibri"/>
              </a:rPr>
              <a:t>Available for specialized use cases</a:t>
            </a:r>
            <a:endParaRPr lang="cs-CZ" sz="2200" dirty="0">
              <a:cs typeface="Calibri"/>
            </a:endParaRPr>
          </a:p>
        </p:txBody>
      </p:sp>
      <p:pic>
        <p:nvPicPr>
          <p:cNvPr id="5" name="Picture 7">
            <a:extLst>
              <a:ext uri="{FF2B5EF4-FFF2-40B4-BE49-F238E27FC236}">
                <a16:creationId xmlns:a16="http://schemas.microsoft.com/office/drawing/2014/main" id="{D00A4F49-D799-47D0-9608-A35F815951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6882" y="921008"/>
            <a:ext cx="2743200" cy="1766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806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sz="half" idx="1"/>
          </p:nvPr>
        </p:nvSpPr>
        <p:spPr>
          <a:xfrm>
            <a:off x="843516" y="878996"/>
            <a:ext cx="11350215" cy="1121087"/>
          </a:xfrm>
        </p:spPr>
        <p:txBody>
          <a:bodyPr anchor="t"/>
          <a:lstStyle/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t">
            <a:normAutofit/>
          </a:bodyPr>
          <a:lstStyle/>
          <a:p>
            <a:pPr algn="l"/>
            <a:r>
              <a:rPr lang="en-GB" sz="3600" noProof="0">
                <a:solidFill>
                  <a:srgbClr val="818386"/>
                </a:solidFill>
                <a:latin typeface="Calibri"/>
                <a:cs typeface="Calibri"/>
              </a:rPr>
              <a:t>compiling C/C</a:t>
            </a:r>
            <a:r>
              <a:rPr lang="en-GB" sz="3600">
                <a:solidFill>
                  <a:srgbClr val="818386"/>
                </a:solidFill>
                <a:latin typeface="Calibri"/>
                <a:cs typeface="Calibri"/>
              </a:rPr>
              <a:t>++</a:t>
            </a:r>
            <a:r>
              <a:rPr lang="en-GB" sz="3600" noProof="0">
                <a:solidFill>
                  <a:srgbClr val="818386"/>
                </a:solidFill>
                <a:latin typeface="Calibri"/>
                <a:cs typeface="Calibri"/>
              </a:rPr>
              <a:t> </a:t>
            </a:r>
            <a:r>
              <a:rPr lang="en-GB" sz="3600">
                <a:solidFill>
                  <a:srgbClr val="818386"/>
                </a:solidFill>
                <a:latin typeface="Calibri"/>
                <a:cs typeface="Calibri"/>
              </a:rPr>
              <a:t>PROGRAMS</a:t>
            </a:r>
            <a:endParaRPr lang="en-GB" sz="3600" noProof="0">
              <a:cs typeface="Calibri"/>
            </a:endParaRP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9985BA6B-7C36-461F-8B30-0B8EA3673FF0}"/>
              </a:ext>
            </a:extLst>
          </p:cNvPr>
          <p:cNvSpPr txBox="1"/>
          <p:nvPr/>
        </p:nvSpPr>
        <p:spPr>
          <a:xfrm>
            <a:off x="845127" y="879091"/>
            <a:ext cx="10718221" cy="258532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AutoNum type="arabicPeriod"/>
            </a:pPr>
            <a:r>
              <a:rPr lang="cs-CZ" err="1">
                <a:cs typeface="Calibri"/>
              </a:rPr>
              <a:t>Load</a:t>
            </a:r>
            <a:r>
              <a:rPr lang="cs-CZ" dirty="0">
                <a:cs typeface="Calibri"/>
              </a:rPr>
              <a:t> </a:t>
            </a:r>
            <a:r>
              <a:rPr lang="cs-CZ" err="1">
                <a:cs typeface="Calibri"/>
              </a:rPr>
              <a:t>necessary</a:t>
            </a:r>
            <a:r>
              <a:rPr lang="cs-CZ" dirty="0">
                <a:cs typeface="Calibri"/>
              </a:rPr>
              <a:t> </a:t>
            </a:r>
            <a:r>
              <a:rPr lang="cs-CZ" err="1">
                <a:cs typeface="Calibri"/>
              </a:rPr>
              <a:t>modules</a:t>
            </a:r>
            <a:endParaRPr lang="cs-CZ">
              <a:cs typeface="Calibri"/>
            </a:endParaRPr>
          </a:p>
          <a:p>
            <a:pPr marL="742950" lvl="1" indent="-285750">
              <a:buFont typeface="Arial"/>
              <a:buChar char="•"/>
            </a:pPr>
            <a:r>
              <a:rPr lang="cs-CZ" dirty="0" err="1">
                <a:cs typeface="Calibri"/>
              </a:rPr>
              <a:t>Compiler</a:t>
            </a:r>
            <a:r>
              <a:rPr lang="cs-CZ" dirty="0">
                <a:cs typeface="Calibri"/>
              </a:rPr>
              <a:t> (</a:t>
            </a:r>
            <a:r>
              <a:rPr lang="cs-CZ" dirty="0" err="1">
                <a:cs typeface="Calibri"/>
              </a:rPr>
              <a:t>e.g</a:t>
            </a:r>
            <a:r>
              <a:rPr lang="cs-CZ" dirty="0">
                <a:cs typeface="Calibri"/>
              </a:rPr>
              <a:t>. </a:t>
            </a:r>
            <a:r>
              <a:rPr lang="cs-CZ" dirty="0">
                <a:latin typeface="Consolas"/>
                <a:cs typeface="Calibri"/>
              </a:rPr>
              <a:t>GCC/6.3.0</a:t>
            </a:r>
            <a:r>
              <a:rPr lang="cs-CZ" dirty="0">
                <a:latin typeface="Calibri"/>
                <a:cs typeface="Calibri"/>
              </a:rPr>
              <a:t>)</a:t>
            </a:r>
          </a:p>
          <a:p>
            <a:pPr marL="742950" lvl="1" indent="-285750">
              <a:buFont typeface="Arial"/>
              <a:buChar char="•"/>
            </a:pPr>
            <a:r>
              <a:rPr lang="cs-CZ" dirty="0" err="1">
                <a:latin typeface="Calibri"/>
                <a:cs typeface="Calibri"/>
              </a:rPr>
              <a:t>Dependencies</a:t>
            </a:r>
            <a:r>
              <a:rPr lang="cs-CZ" dirty="0">
                <a:latin typeface="Calibri"/>
                <a:cs typeface="Calibri"/>
              </a:rPr>
              <a:t> (</a:t>
            </a:r>
            <a:r>
              <a:rPr lang="cs-CZ" dirty="0" err="1">
                <a:latin typeface="Calibri"/>
                <a:cs typeface="Calibri"/>
              </a:rPr>
              <a:t>e.g</a:t>
            </a:r>
            <a:r>
              <a:rPr lang="cs-CZ" dirty="0">
                <a:latin typeface="Calibri"/>
                <a:cs typeface="Calibri"/>
              </a:rPr>
              <a:t>. </a:t>
            </a:r>
            <a:r>
              <a:rPr lang="cs-CZ" dirty="0">
                <a:latin typeface="Consolas"/>
                <a:ea typeface="+mn-lt"/>
                <a:cs typeface="+mn-lt"/>
              </a:rPr>
              <a:t>MPICH/3.2.1-GCC-6.3.0-2.27</a:t>
            </a:r>
            <a:r>
              <a:rPr lang="cs-CZ" dirty="0">
                <a:ea typeface="+mn-lt"/>
                <a:cs typeface="+mn-lt"/>
              </a:rPr>
              <a:t>)</a:t>
            </a:r>
            <a:endParaRPr lang="cs-CZ" dirty="0">
              <a:latin typeface="Calibri"/>
              <a:cs typeface="Calibri"/>
            </a:endParaRPr>
          </a:p>
          <a:p>
            <a:pPr marL="742950" lvl="1" indent="-285750">
              <a:buFont typeface="Arial"/>
              <a:buChar char="•"/>
            </a:pPr>
            <a:r>
              <a:rPr lang="cs-CZ" dirty="0">
                <a:latin typeface="Calibri"/>
                <a:cs typeface="Calibri"/>
              </a:rPr>
              <a:t>Build </a:t>
            </a:r>
            <a:r>
              <a:rPr lang="cs-CZ" dirty="0" err="1">
                <a:latin typeface="Calibri"/>
                <a:cs typeface="Calibri"/>
              </a:rPr>
              <a:t>system</a:t>
            </a:r>
            <a:r>
              <a:rPr lang="cs-CZ" dirty="0">
                <a:latin typeface="Calibri"/>
                <a:cs typeface="Calibri"/>
              </a:rPr>
              <a:t> (</a:t>
            </a:r>
            <a:r>
              <a:rPr lang="cs-CZ" dirty="0" err="1">
                <a:latin typeface="Calibri"/>
                <a:cs typeface="Calibri"/>
              </a:rPr>
              <a:t>e.g</a:t>
            </a:r>
            <a:r>
              <a:rPr lang="cs-CZ" dirty="0">
                <a:latin typeface="Calibri"/>
                <a:cs typeface="Calibri"/>
              </a:rPr>
              <a:t>. </a:t>
            </a:r>
            <a:r>
              <a:rPr lang="cs-CZ" dirty="0" err="1">
                <a:latin typeface="Calibri"/>
                <a:cs typeface="Calibri"/>
              </a:rPr>
              <a:t>CMake</a:t>
            </a:r>
            <a:r>
              <a:rPr lang="cs-CZ" dirty="0">
                <a:latin typeface="Calibri"/>
                <a:cs typeface="Calibri"/>
              </a:rPr>
              <a:t>/3.16.2)</a:t>
            </a:r>
          </a:p>
          <a:p>
            <a:pPr marL="342900" indent="-342900">
              <a:buAutoNum type="arabicPeriod"/>
            </a:pPr>
            <a:r>
              <a:rPr lang="cs-CZ" dirty="0">
                <a:latin typeface="Calibri"/>
                <a:cs typeface="Calibri"/>
              </a:rPr>
              <a:t>Build </a:t>
            </a:r>
            <a:r>
              <a:rPr lang="cs-CZ" dirty="0" err="1">
                <a:latin typeface="Calibri"/>
                <a:cs typeface="Calibri"/>
              </a:rPr>
              <a:t>your</a:t>
            </a:r>
            <a:r>
              <a:rPr lang="cs-CZ" dirty="0">
                <a:latin typeface="Calibri"/>
                <a:cs typeface="Calibri"/>
              </a:rPr>
              <a:t> program on a login node</a:t>
            </a:r>
          </a:p>
          <a:p>
            <a:pPr marL="800100" lvl="1" indent="-342900">
              <a:buFont typeface="Arial"/>
              <a:buChar char="•"/>
            </a:pPr>
            <a:r>
              <a:rPr lang="cs-CZ" err="1">
                <a:latin typeface="Calibri"/>
                <a:cs typeface="Calibri"/>
              </a:rPr>
              <a:t>Once</a:t>
            </a:r>
            <a:r>
              <a:rPr lang="cs-CZ" dirty="0">
                <a:latin typeface="Calibri"/>
                <a:cs typeface="Calibri"/>
              </a:rPr>
              <a:t> </a:t>
            </a:r>
            <a:r>
              <a:rPr lang="cs-CZ" err="1">
                <a:latin typeface="Calibri"/>
                <a:cs typeface="Calibri"/>
              </a:rPr>
              <a:t>your</a:t>
            </a:r>
            <a:r>
              <a:rPr lang="cs-CZ" dirty="0">
                <a:latin typeface="Calibri"/>
                <a:cs typeface="Calibri"/>
              </a:rPr>
              <a:t> </a:t>
            </a:r>
            <a:r>
              <a:rPr lang="cs-CZ" err="1">
                <a:latin typeface="Calibri"/>
                <a:cs typeface="Calibri"/>
              </a:rPr>
              <a:t>binary</a:t>
            </a:r>
            <a:r>
              <a:rPr lang="cs-CZ" dirty="0">
                <a:latin typeface="Calibri"/>
                <a:cs typeface="Calibri"/>
              </a:rPr>
              <a:t> </a:t>
            </a:r>
            <a:r>
              <a:rPr lang="cs-CZ" err="1">
                <a:latin typeface="Calibri"/>
                <a:cs typeface="Calibri"/>
              </a:rPr>
              <a:t>is</a:t>
            </a:r>
            <a:r>
              <a:rPr lang="cs-CZ" dirty="0">
                <a:latin typeface="Calibri"/>
                <a:cs typeface="Calibri"/>
              </a:rPr>
              <a:t> </a:t>
            </a:r>
            <a:r>
              <a:rPr lang="cs-CZ" err="1">
                <a:latin typeface="Calibri"/>
                <a:cs typeface="Calibri"/>
              </a:rPr>
              <a:t>built</a:t>
            </a:r>
            <a:r>
              <a:rPr lang="cs-CZ" dirty="0">
                <a:latin typeface="Calibri"/>
                <a:cs typeface="Calibri"/>
              </a:rPr>
              <a:t>, </a:t>
            </a:r>
            <a:r>
              <a:rPr lang="cs-CZ" err="1">
                <a:latin typeface="Calibri"/>
                <a:cs typeface="Calibri"/>
              </a:rPr>
              <a:t>it</a:t>
            </a:r>
            <a:r>
              <a:rPr lang="cs-CZ" dirty="0">
                <a:latin typeface="Calibri"/>
                <a:cs typeface="Calibri"/>
              </a:rPr>
              <a:t> </a:t>
            </a:r>
            <a:r>
              <a:rPr lang="cs-CZ" err="1">
                <a:latin typeface="Calibri"/>
                <a:cs typeface="Calibri"/>
              </a:rPr>
              <a:t>can</a:t>
            </a:r>
            <a:r>
              <a:rPr lang="cs-CZ" dirty="0">
                <a:latin typeface="Calibri"/>
                <a:cs typeface="Calibri"/>
              </a:rPr>
              <a:t> </a:t>
            </a:r>
            <a:r>
              <a:rPr lang="cs-CZ" err="1">
                <a:latin typeface="Calibri"/>
                <a:cs typeface="Calibri"/>
              </a:rPr>
              <a:t>be</a:t>
            </a:r>
            <a:r>
              <a:rPr lang="cs-CZ" dirty="0">
                <a:latin typeface="Calibri"/>
                <a:cs typeface="Calibri"/>
              </a:rPr>
              <a:t> </a:t>
            </a:r>
            <a:r>
              <a:rPr lang="cs-CZ" err="1">
                <a:latin typeface="Calibri"/>
                <a:cs typeface="Calibri"/>
              </a:rPr>
              <a:t>accessed</a:t>
            </a:r>
            <a:r>
              <a:rPr lang="cs-CZ" dirty="0">
                <a:latin typeface="Calibri"/>
                <a:cs typeface="Calibri"/>
              </a:rPr>
              <a:t> by </a:t>
            </a:r>
            <a:r>
              <a:rPr lang="cs-CZ" err="1">
                <a:latin typeface="Calibri"/>
                <a:cs typeface="Calibri"/>
              </a:rPr>
              <a:t>all</a:t>
            </a:r>
            <a:r>
              <a:rPr lang="cs-CZ" dirty="0">
                <a:latin typeface="Calibri"/>
                <a:cs typeface="Calibri"/>
              </a:rPr>
              <a:t> cluster </a:t>
            </a:r>
            <a:r>
              <a:rPr lang="cs-CZ" err="1">
                <a:latin typeface="Calibri"/>
                <a:cs typeface="Calibri"/>
              </a:rPr>
              <a:t>nodes</a:t>
            </a:r>
            <a:r>
              <a:rPr lang="cs-CZ" dirty="0">
                <a:latin typeface="Calibri"/>
                <a:cs typeface="Calibri"/>
              </a:rPr>
              <a:t> </a:t>
            </a:r>
            <a:r>
              <a:rPr lang="cs-CZ" err="1">
                <a:latin typeface="Calibri"/>
                <a:cs typeface="Calibri"/>
              </a:rPr>
              <a:t>using</a:t>
            </a:r>
            <a:r>
              <a:rPr lang="cs-CZ" dirty="0">
                <a:latin typeface="Calibri"/>
                <a:cs typeface="Calibri"/>
              </a:rPr>
              <a:t> </a:t>
            </a:r>
            <a:r>
              <a:rPr lang="cs-CZ" err="1">
                <a:latin typeface="Calibri"/>
                <a:cs typeface="Calibri"/>
              </a:rPr>
              <a:t>the</a:t>
            </a:r>
            <a:r>
              <a:rPr lang="cs-CZ" dirty="0">
                <a:latin typeface="Calibri"/>
                <a:cs typeface="Calibri"/>
              </a:rPr>
              <a:t> </a:t>
            </a:r>
            <a:r>
              <a:rPr lang="cs-CZ" err="1">
                <a:latin typeface="Calibri"/>
                <a:cs typeface="Calibri"/>
              </a:rPr>
              <a:t>shared</a:t>
            </a:r>
            <a:r>
              <a:rPr lang="cs-CZ" dirty="0">
                <a:latin typeface="Calibri"/>
                <a:cs typeface="Calibri"/>
              </a:rPr>
              <a:t> </a:t>
            </a:r>
            <a:r>
              <a:rPr lang="cs-CZ" err="1">
                <a:latin typeface="Calibri"/>
                <a:cs typeface="Calibri"/>
              </a:rPr>
              <a:t>filesystem</a:t>
            </a:r>
            <a:endParaRPr lang="en-US" err="1">
              <a:latin typeface="Calibri"/>
              <a:cs typeface="Calibri"/>
            </a:endParaRPr>
          </a:p>
          <a:p>
            <a:r>
              <a:rPr lang="cs-CZ" dirty="0">
                <a:latin typeface="Calibri"/>
                <a:cs typeface="Calibri"/>
              </a:rPr>
              <a:t>3.   </a:t>
            </a:r>
            <a:r>
              <a:rPr lang="cs-CZ" dirty="0" err="1">
                <a:latin typeface="Calibri"/>
                <a:cs typeface="Calibri"/>
              </a:rPr>
              <a:t>Adjust</a:t>
            </a:r>
            <a:r>
              <a:rPr lang="cs-CZ" dirty="0">
                <a:latin typeface="Calibri"/>
                <a:cs typeface="Calibri"/>
              </a:rPr>
              <a:t> </a:t>
            </a:r>
            <a:r>
              <a:rPr lang="cs-CZ" dirty="0" err="1">
                <a:latin typeface="Calibri"/>
                <a:cs typeface="Calibri"/>
              </a:rPr>
              <a:t>your</a:t>
            </a:r>
            <a:r>
              <a:rPr lang="cs-CZ" dirty="0">
                <a:latin typeface="Calibri"/>
                <a:cs typeface="Calibri"/>
              </a:rPr>
              <a:t> </a:t>
            </a:r>
            <a:r>
              <a:rPr lang="cs-CZ" dirty="0">
                <a:latin typeface="Arial"/>
                <a:cs typeface="Arial"/>
              </a:rPr>
              <a:t>PATH/LD_LIBRARY_PATH</a:t>
            </a:r>
            <a:r>
              <a:rPr lang="cs-CZ" dirty="0">
                <a:latin typeface="Calibri"/>
                <a:cs typeface="Calibri"/>
              </a:rPr>
              <a:t> environment </a:t>
            </a:r>
            <a:r>
              <a:rPr lang="cs-CZ" dirty="0" err="1">
                <a:latin typeface="Calibri"/>
                <a:cs typeface="Calibri"/>
              </a:rPr>
              <a:t>variables</a:t>
            </a:r>
            <a:endParaRPr lang="en-US" dirty="0" err="1">
              <a:latin typeface="Calibri"/>
              <a:cs typeface="Calibri"/>
            </a:endParaRPr>
          </a:p>
          <a:p>
            <a:pPr marL="800100" lvl="1" indent="-342900">
              <a:buFont typeface="Arial,Sans-Serif"/>
              <a:buChar char="•"/>
            </a:pPr>
            <a:r>
              <a:rPr lang="cs-CZ" dirty="0">
                <a:latin typeface="Calibri"/>
                <a:cs typeface="Calibri"/>
              </a:rPr>
              <a:t>PATH – </a:t>
            </a:r>
            <a:r>
              <a:rPr lang="cs-CZ" err="1">
                <a:latin typeface="Calibri"/>
                <a:cs typeface="Calibri"/>
              </a:rPr>
              <a:t>directories</a:t>
            </a:r>
            <a:r>
              <a:rPr lang="cs-CZ" dirty="0">
                <a:latin typeface="Calibri"/>
                <a:cs typeface="Calibri"/>
              </a:rPr>
              <a:t> </a:t>
            </a:r>
            <a:r>
              <a:rPr lang="cs-CZ" err="1">
                <a:latin typeface="Calibri"/>
                <a:cs typeface="Calibri"/>
              </a:rPr>
              <a:t>where</a:t>
            </a:r>
            <a:r>
              <a:rPr lang="cs-CZ" dirty="0">
                <a:latin typeface="Calibri"/>
                <a:cs typeface="Calibri"/>
              </a:rPr>
              <a:t> </a:t>
            </a:r>
            <a:r>
              <a:rPr lang="cs-CZ" err="1">
                <a:latin typeface="Calibri"/>
                <a:cs typeface="Calibri"/>
              </a:rPr>
              <a:t>binaries</a:t>
            </a:r>
            <a:r>
              <a:rPr lang="cs-CZ" dirty="0">
                <a:latin typeface="Calibri"/>
                <a:cs typeface="Calibri"/>
              </a:rPr>
              <a:t> are </a:t>
            </a:r>
            <a:r>
              <a:rPr lang="cs-CZ" err="1">
                <a:latin typeface="Calibri"/>
                <a:cs typeface="Calibri"/>
              </a:rPr>
              <a:t>located</a:t>
            </a:r>
            <a:endParaRPr lang="en-US" dirty="0" err="1">
              <a:latin typeface="Calibri"/>
              <a:cs typeface="Calibri"/>
            </a:endParaRPr>
          </a:p>
          <a:p>
            <a:pPr marL="800100" lvl="1" indent="-342900">
              <a:buFont typeface="Arial,Sans-Serif"/>
              <a:buChar char="•"/>
            </a:pPr>
            <a:r>
              <a:rPr lang="cs-CZ" dirty="0">
                <a:latin typeface="Calibri"/>
                <a:cs typeface="Calibri"/>
              </a:rPr>
              <a:t>LD_LIBRARY_PATH – </a:t>
            </a:r>
            <a:r>
              <a:rPr lang="cs-CZ" dirty="0" err="1">
                <a:latin typeface="Calibri"/>
                <a:cs typeface="Calibri"/>
              </a:rPr>
              <a:t>directories</a:t>
            </a:r>
            <a:r>
              <a:rPr lang="cs-CZ" dirty="0">
                <a:latin typeface="Calibri"/>
                <a:cs typeface="Calibri"/>
              </a:rPr>
              <a:t> </a:t>
            </a:r>
            <a:r>
              <a:rPr lang="cs-CZ" dirty="0" err="1">
                <a:latin typeface="Calibri"/>
                <a:cs typeface="Calibri"/>
              </a:rPr>
              <a:t>where</a:t>
            </a:r>
            <a:r>
              <a:rPr lang="cs-CZ" dirty="0">
                <a:latin typeface="Calibri"/>
                <a:cs typeface="Calibri"/>
              </a:rPr>
              <a:t> </a:t>
            </a:r>
            <a:r>
              <a:rPr lang="cs-CZ" dirty="0" err="1">
                <a:latin typeface="Calibri"/>
                <a:cs typeface="Calibri"/>
              </a:rPr>
              <a:t>shared</a:t>
            </a:r>
            <a:r>
              <a:rPr lang="cs-CZ" dirty="0">
                <a:latin typeface="Calibri"/>
                <a:cs typeface="Calibri"/>
              </a:rPr>
              <a:t> </a:t>
            </a:r>
            <a:r>
              <a:rPr lang="cs-CZ" dirty="0" err="1">
                <a:latin typeface="Calibri"/>
                <a:cs typeface="Calibri"/>
              </a:rPr>
              <a:t>dynamic</a:t>
            </a:r>
            <a:r>
              <a:rPr lang="cs-CZ" dirty="0">
                <a:latin typeface="Calibri"/>
                <a:cs typeface="Calibri"/>
              </a:rPr>
              <a:t> </a:t>
            </a:r>
            <a:r>
              <a:rPr lang="cs-CZ" dirty="0" err="1">
                <a:latin typeface="Calibri"/>
                <a:cs typeface="Calibri"/>
              </a:rPr>
              <a:t>libraries</a:t>
            </a:r>
            <a:r>
              <a:rPr lang="cs-CZ" dirty="0">
                <a:latin typeface="Calibri"/>
                <a:cs typeface="Calibri"/>
              </a:rPr>
              <a:t> are </a:t>
            </a:r>
            <a:r>
              <a:rPr lang="cs-CZ" dirty="0" err="1">
                <a:latin typeface="Calibri"/>
                <a:cs typeface="Calibri"/>
              </a:rPr>
              <a:t>located</a:t>
            </a:r>
            <a:endParaRPr lang="cs-CZ" dirty="0" err="1">
              <a:cs typeface="Calibri" panose="020F0502020204030204"/>
            </a:endParaRPr>
          </a:p>
        </p:txBody>
      </p:sp>
      <p:grpSp>
        <p:nvGrpSpPr>
          <p:cNvPr id="5" name="Skupina 4">
            <a:extLst>
              <a:ext uri="{FF2B5EF4-FFF2-40B4-BE49-F238E27FC236}">
                <a16:creationId xmlns:a16="http://schemas.microsoft.com/office/drawing/2014/main" id="{2BB62AC3-188B-4906-81A4-95F39741C925}"/>
              </a:ext>
            </a:extLst>
          </p:cNvPr>
          <p:cNvGrpSpPr/>
          <p:nvPr/>
        </p:nvGrpSpPr>
        <p:grpSpPr>
          <a:xfrm>
            <a:off x="1043639" y="6208444"/>
            <a:ext cx="8686797" cy="369332"/>
            <a:chOff x="2703368" y="3962400"/>
            <a:chExt cx="8011389" cy="369332"/>
          </a:xfrm>
        </p:grpSpPr>
        <p:sp>
          <p:nvSpPr>
            <p:cNvPr id="12" name="TextovéPole 11">
              <a:extLst>
                <a:ext uri="{FF2B5EF4-FFF2-40B4-BE49-F238E27FC236}">
                  <a16:creationId xmlns:a16="http://schemas.microsoft.com/office/drawing/2014/main" id="{CBD46D78-2FCE-489F-A001-E6121C7872D6}"/>
                </a:ext>
              </a:extLst>
            </p:cNvPr>
            <p:cNvSpPr txBox="1"/>
            <p:nvPr/>
          </p:nvSpPr>
          <p:spPr>
            <a:xfrm>
              <a:off x="3001241" y="3962400"/>
              <a:ext cx="7713516" cy="369332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cs-CZ">
                  <a:ea typeface="+mn-lt"/>
                  <a:cs typeface="+mn-lt"/>
                </a:rPr>
                <a:t>If a dependency is not available as a module, you must compile it yourself</a:t>
              </a:r>
            </a:p>
          </p:txBody>
        </p:sp>
        <p:pic>
          <p:nvPicPr>
            <p:cNvPr id="13" name="Obrázek 8">
              <a:extLst>
                <a:ext uri="{FF2B5EF4-FFF2-40B4-BE49-F238E27FC236}">
                  <a16:creationId xmlns:a16="http://schemas.microsoft.com/office/drawing/2014/main" id="{4793D9C8-2B7E-42A6-99CE-6F41BFFFB66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03368" y="3976255"/>
              <a:ext cx="342900" cy="342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265868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sz="half" idx="1"/>
          </p:nvPr>
        </p:nvSpPr>
        <p:spPr>
          <a:xfrm>
            <a:off x="843516" y="878996"/>
            <a:ext cx="11350215" cy="1121087"/>
          </a:xfrm>
        </p:spPr>
        <p:txBody>
          <a:bodyPr anchor="t"/>
          <a:lstStyle/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t">
            <a:normAutofit/>
          </a:bodyPr>
          <a:lstStyle/>
          <a:p>
            <a:pPr algn="l"/>
            <a:r>
              <a:rPr lang="en-GB" sz="3600">
                <a:solidFill>
                  <a:srgbClr val="818386"/>
                </a:solidFill>
                <a:latin typeface="Calibri"/>
                <a:cs typeface="Calibri"/>
              </a:rPr>
              <a:t>C/C++ compilation flags and tips (gcc)</a:t>
            </a:r>
            <a:endParaRPr lang="en-US"/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9985BA6B-7C36-461F-8B30-0B8EA3673FF0}"/>
              </a:ext>
            </a:extLst>
          </p:cNvPr>
          <p:cNvSpPr txBox="1"/>
          <p:nvPr/>
        </p:nvSpPr>
        <p:spPr>
          <a:xfrm>
            <a:off x="845127" y="879091"/>
            <a:ext cx="10718221" cy="369331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Arial,Sans-Serif"/>
              <a:buChar char="•"/>
            </a:pPr>
            <a:r>
              <a:rPr lang="cs-CZ" dirty="0">
                <a:cs typeface="Calibri"/>
              </a:rPr>
              <a:t>Make</a:t>
            </a:r>
            <a:r>
              <a:rPr lang="cs-CZ" dirty="0">
                <a:latin typeface="Calibri"/>
                <a:cs typeface="Calibri"/>
              </a:rPr>
              <a:t> use </a:t>
            </a:r>
            <a:r>
              <a:rPr lang="cs-CZ" dirty="0" err="1">
                <a:latin typeface="Calibri"/>
                <a:cs typeface="Calibri"/>
              </a:rPr>
              <a:t>of</a:t>
            </a:r>
            <a:r>
              <a:rPr lang="cs-CZ" dirty="0">
                <a:latin typeface="Calibri"/>
                <a:cs typeface="Calibri"/>
              </a:rPr>
              <a:t> </a:t>
            </a:r>
            <a:r>
              <a:rPr lang="cs-CZ" dirty="0" err="1">
                <a:latin typeface="Calibri"/>
                <a:cs typeface="Calibri"/>
              </a:rPr>
              <a:t>optimizations</a:t>
            </a:r>
            <a:r>
              <a:rPr lang="cs-CZ" dirty="0">
                <a:latin typeface="Calibri"/>
                <a:cs typeface="Calibri"/>
              </a:rPr>
              <a:t> and </a:t>
            </a:r>
            <a:r>
              <a:rPr lang="cs-CZ" dirty="0" err="1">
                <a:latin typeface="Calibri"/>
                <a:cs typeface="Calibri"/>
              </a:rPr>
              <a:t>available</a:t>
            </a:r>
            <a:r>
              <a:rPr lang="cs-CZ" dirty="0">
                <a:latin typeface="Calibri"/>
                <a:cs typeface="Calibri"/>
              </a:rPr>
              <a:t> </a:t>
            </a:r>
            <a:r>
              <a:rPr lang="cs-CZ" dirty="0" err="1">
                <a:latin typeface="Calibri"/>
                <a:cs typeface="Calibri"/>
              </a:rPr>
              <a:t>instruction</a:t>
            </a:r>
            <a:r>
              <a:rPr lang="cs-CZ" dirty="0">
                <a:latin typeface="Calibri"/>
                <a:cs typeface="Calibri"/>
              </a:rPr>
              <a:t> </a:t>
            </a:r>
            <a:r>
              <a:rPr lang="cs-CZ" dirty="0" err="1">
                <a:latin typeface="Calibri"/>
                <a:cs typeface="Calibri"/>
              </a:rPr>
              <a:t>sets</a:t>
            </a:r>
            <a:endParaRPr lang="cs-CZ" dirty="0" err="1">
              <a:ea typeface="+mn-lt"/>
              <a:cs typeface="+mn-lt"/>
            </a:endParaRPr>
          </a:p>
          <a:p>
            <a:pPr marL="800100" lvl="1" indent="-342900">
              <a:buFont typeface="Arial,Sans-Serif"/>
              <a:buChar char="•"/>
            </a:pPr>
            <a:r>
              <a:rPr lang="cs-CZ" dirty="0">
                <a:latin typeface="Calibri"/>
                <a:cs typeface="Calibri"/>
              </a:rPr>
              <a:t>Karolina has AVX2 (256-bit </a:t>
            </a:r>
            <a:r>
              <a:rPr lang="cs-CZ" dirty="0" err="1">
                <a:latin typeface="Calibri"/>
                <a:cs typeface="Calibri"/>
              </a:rPr>
              <a:t>vectorization</a:t>
            </a:r>
            <a:r>
              <a:rPr lang="cs-CZ" dirty="0">
                <a:latin typeface="Calibri"/>
                <a:cs typeface="Calibri"/>
              </a:rPr>
              <a:t>)</a:t>
            </a:r>
          </a:p>
          <a:p>
            <a:pPr marL="800100" lvl="1" indent="-342900">
              <a:buFont typeface="Arial,Sans-Serif"/>
              <a:buChar char="•"/>
            </a:pPr>
            <a:r>
              <a:rPr lang="cs-CZ" dirty="0">
                <a:latin typeface="Calibri"/>
                <a:cs typeface="Calibri"/>
              </a:rPr>
              <a:t>Barbora has AVX-512 (512-bit </a:t>
            </a:r>
            <a:r>
              <a:rPr lang="cs-CZ" dirty="0" err="1">
                <a:latin typeface="Calibri"/>
                <a:cs typeface="Calibri"/>
              </a:rPr>
              <a:t>vectorization</a:t>
            </a:r>
            <a:r>
              <a:rPr lang="cs-CZ" dirty="0">
                <a:latin typeface="Calibri"/>
                <a:cs typeface="Calibri"/>
              </a:rPr>
              <a:t>)</a:t>
            </a:r>
          </a:p>
          <a:p>
            <a:pPr marL="342900" indent="-342900">
              <a:buFont typeface="Arial,Sans-Serif"/>
              <a:buChar char="•"/>
            </a:pPr>
            <a:r>
              <a:rPr lang="cs-CZ" dirty="0" err="1">
                <a:latin typeface="Calibri"/>
                <a:cs typeface="Calibri"/>
              </a:rPr>
              <a:t>Useful</a:t>
            </a:r>
            <a:r>
              <a:rPr lang="cs-CZ" dirty="0">
                <a:latin typeface="Calibri"/>
                <a:cs typeface="Calibri"/>
              </a:rPr>
              <a:t> </a:t>
            </a:r>
            <a:r>
              <a:rPr lang="cs-CZ" dirty="0" err="1">
                <a:latin typeface="Calibri"/>
                <a:cs typeface="Calibri"/>
              </a:rPr>
              <a:t>flags</a:t>
            </a:r>
            <a:endParaRPr lang="cs-CZ" dirty="0">
              <a:latin typeface="Calibri"/>
              <a:cs typeface="Calibri"/>
            </a:endParaRPr>
          </a:p>
          <a:p>
            <a:pPr marL="800100" lvl="1" indent="-342900">
              <a:buFont typeface="Arial,Sans-Serif"/>
              <a:buChar char="•"/>
            </a:pPr>
            <a:r>
              <a:rPr lang="cs-CZ" u="sng" dirty="0" err="1">
                <a:latin typeface="Calibri"/>
                <a:cs typeface="Calibri"/>
              </a:rPr>
              <a:t>Optimizations</a:t>
            </a:r>
            <a:r>
              <a:rPr lang="cs-CZ" dirty="0">
                <a:latin typeface="Calibri"/>
                <a:cs typeface="Calibri"/>
              </a:rPr>
              <a:t>: </a:t>
            </a:r>
            <a:r>
              <a:rPr lang="cs-CZ" dirty="0">
                <a:latin typeface="Consolas"/>
                <a:cs typeface="Calibri"/>
              </a:rPr>
              <a:t>-O2</a:t>
            </a:r>
            <a:r>
              <a:rPr lang="cs-CZ" dirty="0">
                <a:latin typeface="Calibras"/>
                <a:cs typeface="Calibri"/>
              </a:rPr>
              <a:t>, </a:t>
            </a:r>
            <a:r>
              <a:rPr lang="cs-CZ" dirty="0">
                <a:latin typeface="Consolas"/>
                <a:cs typeface="Calibri"/>
              </a:rPr>
              <a:t>-O3</a:t>
            </a:r>
            <a:endParaRPr lang="cs-CZ" dirty="0">
              <a:latin typeface="Consolas"/>
              <a:ea typeface="+mn-lt"/>
              <a:cs typeface="+mn-lt"/>
            </a:endParaRPr>
          </a:p>
          <a:p>
            <a:pPr marL="1257300" lvl="2" indent="-342900">
              <a:buFont typeface="Arial,Sans-Serif"/>
              <a:buChar char="•"/>
            </a:pPr>
            <a:r>
              <a:rPr lang="cs-CZ" dirty="0">
                <a:latin typeface="Calibri"/>
                <a:cs typeface="Calibri"/>
              </a:rPr>
              <a:t>Benchmark </a:t>
            </a:r>
            <a:r>
              <a:rPr lang="cs-CZ" dirty="0" err="1">
                <a:latin typeface="Calibri"/>
                <a:cs typeface="Calibri"/>
              </a:rPr>
              <a:t>what</a:t>
            </a:r>
            <a:r>
              <a:rPr lang="cs-CZ" dirty="0">
                <a:latin typeface="Calibri"/>
                <a:cs typeface="Calibri"/>
              </a:rPr>
              <a:t> </a:t>
            </a:r>
            <a:r>
              <a:rPr lang="cs-CZ" dirty="0" err="1">
                <a:latin typeface="Calibri"/>
                <a:cs typeface="Calibri"/>
              </a:rPr>
              <a:t>works</a:t>
            </a:r>
            <a:r>
              <a:rPr lang="cs-CZ" dirty="0">
                <a:latin typeface="Calibri"/>
                <a:cs typeface="Calibri"/>
              </a:rPr>
              <a:t> </a:t>
            </a:r>
            <a:r>
              <a:rPr lang="cs-CZ" dirty="0" err="1">
                <a:latin typeface="Calibri"/>
                <a:cs typeface="Calibri"/>
              </a:rPr>
              <a:t>best</a:t>
            </a:r>
            <a:r>
              <a:rPr lang="cs-CZ" dirty="0">
                <a:latin typeface="Calibri"/>
                <a:cs typeface="Calibri"/>
              </a:rPr>
              <a:t> </a:t>
            </a:r>
            <a:r>
              <a:rPr lang="cs-CZ" dirty="0" err="1">
                <a:latin typeface="Calibri"/>
                <a:cs typeface="Calibri"/>
              </a:rPr>
              <a:t>for</a:t>
            </a:r>
            <a:r>
              <a:rPr lang="cs-CZ" dirty="0">
                <a:latin typeface="Calibri"/>
                <a:cs typeface="Calibri"/>
              </a:rPr>
              <a:t> </a:t>
            </a:r>
            <a:r>
              <a:rPr lang="cs-CZ" dirty="0" err="1">
                <a:latin typeface="Calibri"/>
                <a:cs typeface="Calibri"/>
              </a:rPr>
              <a:t>your</a:t>
            </a:r>
            <a:r>
              <a:rPr lang="cs-CZ" dirty="0">
                <a:latin typeface="Calibri"/>
                <a:cs typeface="Calibri"/>
              </a:rPr>
              <a:t> </a:t>
            </a:r>
            <a:r>
              <a:rPr lang="cs-CZ" dirty="0" err="1">
                <a:latin typeface="Calibri"/>
                <a:cs typeface="Calibri"/>
              </a:rPr>
              <a:t>code</a:t>
            </a:r>
            <a:endParaRPr lang="cs-CZ" dirty="0">
              <a:latin typeface="Calibri"/>
              <a:cs typeface="Calibri"/>
            </a:endParaRPr>
          </a:p>
          <a:p>
            <a:pPr marL="800100" lvl="1" indent="-342900">
              <a:buFont typeface="Arial,Sans-Serif"/>
              <a:buChar char="•"/>
            </a:pPr>
            <a:r>
              <a:rPr lang="cs-CZ" u="sng" dirty="0">
                <a:latin typeface="Calibri"/>
                <a:cs typeface="Calibri"/>
              </a:rPr>
              <a:t>Use </a:t>
            </a:r>
            <a:r>
              <a:rPr lang="cs-CZ" u="sng" dirty="0" err="1">
                <a:latin typeface="Calibri"/>
                <a:cs typeface="Calibri"/>
              </a:rPr>
              <a:t>native</a:t>
            </a:r>
            <a:r>
              <a:rPr lang="cs-CZ" u="sng" dirty="0">
                <a:latin typeface="Calibri"/>
                <a:cs typeface="Calibri"/>
              </a:rPr>
              <a:t> </a:t>
            </a:r>
            <a:r>
              <a:rPr lang="cs-CZ" u="sng" dirty="0" err="1">
                <a:latin typeface="Calibri"/>
                <a:cs typeface="Calibri"/>
              </a:rPr>
              <a:t>instruction</a:t>
            </a:r>
            <a:r>
              <a:rPr lang="cs-CZ" u="sng" dirty="0">
                <a:latin typeface="Calibri"/>
                <a:cs typeface="Calibri"/>
              </a:rPr>
              <a:t> set</a:t>
            </a:r>
            <a:r>
              <a:rPr lang="cs-CZ" dirty="0">
                <a:latin typeface="Calibri"/>
                <a:cs typeface="Calibri"/>
              </a:rPr>
              <a:t>: </a:t>
            </a:r>
            <a:r>
              <a:rPr lang="cs-CZ" dirty="0">
                <a:latin typeface="Consolas"/>
                <a:cs typeface="Calibri"/>
              </a:rPr>
              <a:t>-</a:t>
            </a:r>
            <a:r>
              <a:rPr lang="cs-CZ" dirty="0" err="1">
                <a:latin typeface="Consolas"/>
                <a:cs typeface="Calibri"/>
              </a:rPr>
              <a:t>march</a:t>
            </a:r>
            <a:r>
              <a:rPr lang="cs-CZ" dirty="0">
                <a:latin typeface="Consolas"/>
                <a:cs typeface="Calibri"/>
              </a:rPr>
              <a:t>=</a:t>
            </a:r>
            <a:r>
              <a:rPr lang="cs-CZ" dirty="0" err="1">
                <a:latin typeface="Consolas"/>
                <a:cs typeface="Calibri"/>
              </a:rPr>
              <a:t>native</a:t>
            </a:r>
            <a:endParaRPr lang="cs-CZ">
              <a:latin typeface="Consolas"/>
              <a:cs typeface="Calibri"/>
            </a:endParaRPr>
          </a:p>
          <a:p>
            <a:pPr marL="800100" lvl="1" indent="-342900">
              <a:buFont typeface="Arial,Sans-Serif"/>
              <a:buChar char="•"/>
            </a:pPr>
            <a:r>
              <a:rPr lang="cs-CZ" dirty="0">
                <a:latin typeface="Calibri"/>
                <a:cs typeface="Calibri"/>
              </a:rPr>
              <a:t>Fast </a:t>
            </a:r>
            <a:r>
              <a:rPr lang="cs-CZ" dirty="0" err="1">
                <a:latin typeface="Calibri"/>
                <a:cs typeface="Calibri"/>
              </a:rPr>
              <a:t>floating</a:t>
            </a:r>
            <a:r>
              <a:rPr lang="cs-CZ" dirty="0">
                <a:latin typeface="Calibri"/>
                <a:cs typeface="Calibri"/>
              </a:rPr>
              <a:t> point </a:t>
            </a:r>
            <a:r>
              <a:rPr lang="cs-CZ" dirty="0" err="1">
                <a:latin typeface="Calibri"/>
                <a:cs typeface="Calibri"/>
              </a:rPr>
              <a:t>math</a:t>
            </a:r>
            <a:r>
              <a:rPr lang="cs-CZ" dirty="0">
                <a:latin typeface="Calibri"/>
                <a:cs typeface="Calibri"/>
              </a:rPr>
              <a:t> (</a:t>
            </a:r>
            <a:r>
              <a:rPr lang="cs-CZ" dirty="0" err="1">
                <a:latin typeface="Calibri"/>
                <a:cs typeface="Calibri"/>
              </a:rPr>
              <a:t>at</a:t>
            </a:r>
            <a:r>
              <a:rPr lang="cs-CZ" dirty="0">
                <a:latin typeface="Calibri"/>
                <a:cs typeface="Calibri"/>
              </a:rPr>
              <a:t> </a:t>
            </a:r>
            <a:r>
              <a:rPr lang="cs-CZ" dirty="0" err="1">
                <a:latin typeface="Calibri"/>
                <a:cs typeface="Calibri"/>
              </a:rPr>
              <a:t>the</a:t>
            </a:r>
            <a:r>
              <a:rPr lang="cs-CZ" dirty="0">
                <a:latin typeface="Calibri"/>
                <a:cs typeface="Calibri"/>
              </a:rPr>
              <a:t> </a:t>
            </a:r>
            <a:r>
              <a:rPr lang="cs-CZ" dirty="0" err="1">
                <a:latin typeface="Calibri"/>
                <a:cs typeface="Calibri"/>
              </a:rPr>
              <a:t>cost</a:t>
            </a:r>
            <a:r>
              <a:rPr lang="cs-CZ" dirty="0">
                <a:latin typeface="Calibri"/>
                <a:cs typeface="Calibri"/>
              </a:rPr>
              <a:t> </a:t>
            </a:r>
            <a:r>
              <a:rPr lang="cs-CZ" dirty="0" err="1">
                <a:latin typeface="Calibri"/>
                <a:cs typeface="Calibri"/>
              </a:rPr>
              <a:t>of</a:t>
            </a:r>
            <a:r>
              <a:rPr lang="cs-CZ" dirty="0">
                <a:latin typeface="Calibri"/>
                <a:cs typeface="Calibri"/>
              </a:rPr>
              <a:t> </a:t>
            </a:r>
            <a:r>
              <a:rPr lang="cs-CZ" dirty="0" err="1">
                <a:latin typeface="Calibri"/>
                <a:cs typeface="Calibri"/>
              </a:rPr>
              <a:t>precision</a:t>
            </a:r>
            <a:r>
              <a:rPr lang="cs-CZ" dirty="0">
                <a:latin typeface="Calibri"/>
                <a:cs typeface="Calibri"/>
              </a:rPr>
              <a:t>): </a:t>
            </a:r>
            <a:r>
              <a:rPr lang="cs-CZ" dirty="0">
                <a:latin typeface="Consolas"/>
                <a:ea typeface="+mn-lt"/>
                <a:cs typeface="+mn-lt"/>
              </a:rPr>
              <a:t>-</a:t>
            </a:r>
            <a:r>
              <a:rPr lang="cs-CZ" dirty="0" err="1">
                <a:latin typeface="Consolas"/>
                <a:ea typeface="+mn-lt"/>
                <a:cs typeface="+mn-lt"/>
              </a:rPr>
              <a:t>ffast-math</a:t>
            </a:r>
            <a:endParaRPr lang="cs-CZ" dirty="0" err="1">
              <a:latin typeface="Consolas"/>
              <a:cs typeface="Calibri"/>
            </a:endParaRPr>
          </a:p>
          <a:p>
            <a:pPr marL="800100" lvl="1" indent="-342900">
              <a:buFont typeface="Arial,Sans-Serif"/>
              <a:buChar char="•"/>
            </a:pPr>
            <a:r>
              <a:rPr lang="cs-CZ" dirty="0">
                <a:latin typeface="Calibras"/>
                <a:cs typeface="Calibri"/>
              </a:rPr>
              <a:t>Link-</a:t>
            </a:r>
            <a:r>
              <a:rPr lang="cs-CZ" dirty="0" err="1">
                <a:latin typeface="Calibras"/>
                <a:cs typeface="Calibri"/>
              </a:rPr>
              <a:t>time</a:t>
            </a:r>
            <a:r>
              <a:rPr lang="cs-CZ" dirty="0">
                <a:latin typeface="Calibras"/>
                <a:cs typeface="Calibri"/>
              </a:rPr>
              <a:t> </a:t>
            </a:r>
            <a:r>
              <a:rPr lang="cs-CZ" dirty="0" err="1">
                <a:latin typeface="Calibras"/>
                <a:cs typeface="Calibri"/>
              </a:rPr>
              <a:t>optimization</a:t>
            </a:r>
            <a:r>
              <a:rPr lang="cs-CZ" dirty="0">
                <a:latin typeface="Calibras"/>
                <a:cs typeface="Calibri"/>
              </a:rPr>
              <a:t>: </a:t>
            </a:r>
            <a:r>
              <a:rPr lang="cs-CZ" dirty="0">
                <a:latin typeface="Consolas"/>
                <a:cs typeface="Calibri"/>
              </a:rPr>
              <a:t>-</a:t>
            </a:r>
            <a:r>
              <a:rPr lang="cs-CZ" dirty="0" err="1">
                <a:latin typeface="Consolas"/>
                <a:cs typeface="Calibri"/>
              </a:rPr>
              <a:t>flto</a:t>
            </a:r>
            <a:endParaRPr lang="cs-CZ">
              <a:latin typeface="Consolas"/>
              <a:cs typeface="Calibri"/>
            </a:endParaRPr>
          </a:p>
          <a:p>
            <a:pPr marL="800100" lvl="1" indent="-342900">
              <a:buFont typeface="Arial,Sans-Serif"/>
              <a:buChar char="•"/>
            </a:pPr>
            <a:r>
              <a:rPr lang="cs-CZ" dirty="0">
                <a:latin typeface="Calibri"/>
                <a:cs typeface="Calibri"/>
              </a:rPr>
              <a:t>Profile-</a:t>
            </a:r>
            <a:r>
              <a:rPr lang="cs-CZ" dirty="0" err="1">
                <a:latin typeface="Calibri"/>
                <a:cs typeface="Calibri"/>
              </a:rPr>
              <a:t>guided</a:t>
            </a:r>
            <a:r>
              <a:rPr lang="cs-CZ" dirty="0">
                <a:latin typeface="Calibri"/>
                <a:cs typeface="Calibri"/>
              </a:rPr>
              <a:t> </a:t>
            </a:r>
            <a:r>
              <a:rPr lang="cs-CZ" dirty="0" err="1">
                <a:latin typeface="Calibri"/>
                <a:cs typeface="Calibri"/>
              </a:rPr>
              <a:t>optimization</a:t>
            </a:r>
            <a:r>
              <a:rPr lang="cs-CZ" dirty="0">
                <a:latin typeface="Calibri"/>
                <a:cs typeface="Calibri"/>
              </a:rPr>
              <a:t>: </a:t>
            </a:r>
            <a:r>
              <a:rPr lang="cs-CZ" dirty="0">
                <a:latin typeface="Consolas"/>
                <a:ea typeface="+mn-lt"/>
                <a:cs typeface="+mn-lt"/>
              </a:rPr>
              <a:t>-</a:t>
            </a:r>
            <a:r>
              <a:rPr lang="cs-CZ" dirty="0" err="1">
                <a:latin typeface="Consolas"/>
                <a:ea typeface="+mn-lt"/>
                <a:cs typeface="+mn-lt"/>
              </a:rPr>
              <a:t>fprofile-generate</a:t>
            </a:r>
            <a:r>
              <a:rPr lang="cs-CZ" dirty="0">
                <a:latin typeface="Calibri"/>
                <a:ea typeface="+mn-lt"/>
                <a:cs typeface="+mn-lt"/>
              </a:rPr>
              <a:t>, </a:t>
            </a:r>
            <a:r>
              <a:rPr lang="cs-CZ" dirty="0">
                <a:latin typeface="Consolas"/>
                <a:ea typeface="+mn-lt"/>
                <a:cs typeface="+mn-lt"/>
              </a:rPr>
              <a:t>-</a:t>
            </a:r>
            <a:r>
              <a:rPr lang="cs-CZ" dirty="0" err="1">
                <a:latin typeface="Consolas"/>
                <a:ea typeface="+mn-lt"/>
                <a:cs typeface="+mn-lt"/>
              </a:rPr>
              <a:t>fprofile</a:t>
            </a:r>
            <a:r>
              <a:rPr lang="cs-CZ" dirty="0">
                <a:latin typeface="Consolas"/>
                <a:ea typeface="+mn-lt"/>
                <a:cs typeface="+mn-lt"/>
              </a:rPr>
              <a:t>-use</a:t>
            </a:r>
            <a:endParaRPr lang="cs-CZ" dirty="0">
              <a:latin typeface="Consolas"/>
              <a:cs typeface="Calibri"/>
            </a:endParaRPr>
          </a:p>
          <a:p>
            <a:pPr marL="800100" lvl="1" indent="-342900">
              <a:buFont typeface="Arial,Sans-Serif"/>
              <a:buChar char="•"/>
            </a:pPr>
            <a:r>
              <a:rPr lang="cs-CZ" dirty="0" err="1">
                <a:latin typeface="Calibri"/>
                <a:cs typeface="Calibri"/>
              </a:rPr>
              <a:t>Enable</a:t>
            </a:r>
            <a:r>
              <a:rPr lang="cs-CZ" dirty="0">
                <a:latin typeface="Calibri"/>
                <a:cs typeface="Calibri"/>
              </a:rPr>
              <a:t> </a:t>
            </a:r>
            <a:r>
              <a:rPr lang="cs-CZ" dirty="0" err="1">
                <a:latin typeface="Calibri"/>
                <a:cs typeface="Calibri"/>
              </a:rPr>
              <a:t>OpenMP</a:t>
            </a:r>
            <a:r>
              <a:rPr lang="cs-CZ" dirty="0">
                <a:latin typeface="Calibri"/>
                <a:cs typeface="Calibri"/>
              </a:rPr>
              <a:t>: </a:t>
            </a:r>
            <a:r>
              <a:rPr lang="cs-CZ" dirty="0">
                <a:latin typeface="Consolas"/>
                <a:cs typeface="Calibri"/>
              </a:rPr>
              <a:t>-</a:t>
            </a:r>
            <a:r>
              <a:rPr lang="cs-CZ" dirty="0" err="1">
                <a:latin typeface="Consolas"/>
                <a:cs typeface="Calibri"/>
              </a:rPr>
              <a:t>fopenmp</a:t>
            </a:r>
            <a:endParaRPr lang="cs-CZ">
              <a:latin typeface="Consolas"/>
              <a:cs typeface="Calibri"/>
            </a:endParaRPr>
          </a:p>
          <a:p>
            <a:pPr marL="342900" indent="-342900">
              <a:buFont typeface="Arial,Sans-Serif"/>
              <a:buChar char="•"/>
            </a:pPr>
            <a:endParaRPr lang="cs-CZ" dirty="0">
              <a:latin typeface="Consolas"/>
              <a:cs typeface="Calibri"/>
            </a:endParaRPr>
          </a:p>
          <a:p>
            <a:pPr marL="342900" indent="-342900">
              <a:buFont typeface="Arial,Sans-Serif"/>
              <a:buChar char="•"/>
            </a:pPr>
            <a:r>
              <a:rPr lang="cs-CZ" dirty="0">
                <a:latin typeface="Calibri"/>
                <a:cs typeface="Calibri"/>
              </a:rPr>
              <a:t>Tip: </a:t>
            </a:r>
            <a:r>
              <a:rPr lang="cs-CZ" dirty="0" err="1">
                <a:latin typeface="Calibri"/>
                <a:cs typeface="Calibri"/>
              </a:rPr>
              <a:t>you</a:t>
            </a:r>
            <a:r>
              <a:rPr lang="cs-CZ" dirty="0">
                <a:latin typeface="Calibri"/>
                <a:cs typeface="Calibri"/>
              </a:rPr>
              <a:t> </a:t>
            </a:r>
            <a:r>
              <a:rPr lang="cs-CZ" dirty="0" err="1">
                <a:latin typeface="Calibri"/>
                <a:cs typeface="Calibri"/>
              </a:rPr>
              <a:t>can</a:t>
            </a:r>
            <a:r>
              <a:rPr lang="cs-CZ" dirty="0">
                <a:latin typeface="Calibri"/>
                <a:cs typeface="Calibri"/>
              </a:rPr>
              <a:t> </a:t>
            </a:r>
            <a:r>
              <a:rPr lang="cs-CZ" dirty="0" err="1">
                <a:latin typeface="Calibri"/>
                <a:cs typeface="Calibri"/>
              </a:rPr>
              <a:t>check</a:t>
            </a:r>
            <a:r>
              <a:rPr lang="cs-CZ" dirty="0">
                <a:latin typeface="Calibri"/>
                <a:cs typeface="Calibri"/>
              </a:rPr>
              <a:t> </a:t>
            </a:r>
            <a:r>
              <a:rPr lang="cs-CZ" dirty="0" err="1">
                <a:latin typeface="Calibri"/>
                <a:cs typeface="Calibri"/>
              </a:rPr>
              <a:t>generated</a:t>
            </a:r>
            <a:r>
              <a:rPr lang="cs-CZ" dirty="0">
                <a:latin typeface="Calibri"/>
                <a:cs typeface="Calibri"/>
              </a:rPr>
              <a:t> </a:t>
            </a:r>
            <a:r>
              <a:rPr lang="cs-CZ" dirty="0" err="1">
                <a:latin typeface="Calibri"/>
                <a:cs typeface="Calibri"/>
              </a:rPr>
              <a:t>assembly</a:t>
            </a:r>
            <a:r>
              <a:rPr lang="cs-CZ" dirty="0">
                <a:latin typeface="Calibri"/>
                <a:cs typeface="Calibri"/>
              </a:rPr>
              <a:t> </a:t>
            </a:r>
            <a:r>
              <a:rPr lang="cs-CZ" dirty="0" err="1">
                <a:latin typeface="Calibri"/>
                <a:cs typeface="Calibri"/>
              </a:rPr>
              <a:t>at</a:t>
            </a:r>
            <a:r>
              <a:rPr lang="cs-CZ" dirty="0">
                <a:latin typeface="Calibri"/>
                <a:cs typeface="Calibri"/>
              </a:rPr>
              <a:t> </a:t>
            </a:r>
            <a:r>
              <a:rPr lang="cs-CZ" dirty="0">
                <a:latin typeface="Calibri"/>
                <a:cs typeface="Calibri"/>
                <a:hlinkClick r:id="rId3"/>
              </a:rPr>
              <a:t>godbolt.org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57041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sz="half" idx="1"/>
          </p:nvPr>
        </p:nvSpPr>
        <p:spPr>
          <a:xfrm>
            <a:off x="843516" y="878996"/>
            <a:ext cx="11350215" cy="1121087"/>
          </a:xfrm>
        </p:spPr>
        <p:txBody>
          <a:bodyPr anchor="t"/>
          <a:lstStyle/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t">
            <a:normAutofit/>
          </a:bodyPr>
          <a:lstStyle/>
          <a:p>
            <a:pPr algn="l"/>
            <a:r>
              <a:rPr lang="en-GB" sz="3600">
                <a:solidFill>
                  <a:srgbClr val="818386"/>
                </a:solidFill>
                <a:latin typeface="Calibri"/>
                <a:cs typeface="Calibri"/>
              </a:rPr>
              <a:t>COMMON C/C++ BUILD SYSTEMS</a:t>
            </a:r>
            <a:endParaRPr lang="en-GB" sz="3600">
              <a:latin typeface="Calibri"/>
              <a:cs typeface="Calibri"/>
            </a:endParaRPr>
          </a:p>
          <a:p>
            <a:pPr algn="l"/>
            <a:endParaRPr lang="en-GB" sz="3600" dirty="0">
              <a:solidFill>
                <a:srgbClr val="818386"/>
              </a:solidFill>
              <a:cs typeface="Calibri"/>
            </a:endParaRP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9985BA6B-7C36-461F-8B30-0B8EA3673FF0}"/>
              </a:ext>
            </a:extLst>
          </p:cNvPr>
          <p:cNvSpPr txBox="1"/>
          <p:nvPr/>
        </p:nvSpPr>
        <p:spPr>
          <a:xfrm>
            <a:off x="845127" y="879091"/>
            <a:ext cx="10718221" cy="230832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Arial,Sans-Serif"/>
              <a:buChar char="•"/>
            </a:pPr>
            <a:r>
              <a:rPr lang="cs-CZ" dirty="0" err="1">
                <a:cs typeface="Calibri"/>
              </a:rPr>
              <a:t>Makefile</a:t>
            </a:r>
            <a:endParaRPr lang="cs-CZ" dirty="0" err="1">
              <a:ea typeface="+mn-lt"/>
              <a:cs typeface="+mn-lt"/>
            </a:endParaRPr>
          </a:p>
          <a:p>
            <a:pPr marL="800100" lvl="1" indent="-342900">
              <a:buFont typeface="Arial,Sans-Serif"/>
              <a:buChar char="•"/>
            </a:pPr>
            <a:r>
              <a:rPr lang="cs-CZ" dirty="0" err="1">
                <a:latin typeface="Calibri"/>
                <a:cs typeface="Calibri"/>
              </a:rPr>
              <a:t>Simply</a:t>
            </a:r>
            <a:r>
              <a:rPr lang="cs-CZ" dirty="0">
                <a:latin typeface="Calibri"/>
                <a:cs typeface="Calibri"/>
              </a:rPr>
              <a:t> run </a:t>
            </a:r>
            <a:r>
              <a:rPr lang="cs-CZ" dirty="0">
                <a:latin typeface="Consolas"/>
                <a:cs typeface="Calibri"/>
              </a:rPr>
              <a:t>make</a:t>
            </a:r>
            <a:r>
              <a:rPr lang="cs-CZ" dirty="0">
                <a:latin typeface="Calibri"/>
                <a:cs typeface="Calibri"/>
              </a:rPr>
              <a:t> in </a:t>
            </a:r>
            <a:r>
              <a:rPr lang="cs-CZ" dirty="0" err="1">
                <a:latin typeface="Calibri"/>
                <a:cs typeface="Calibri"/>
              </a:rPr>
              <a:t>the</a:t>
            </a:r>
            <a:r>
              <a:rPr lang="cs-CZ" dirty="0">
                <a:latin typeface="Calibri"/>
                <a:cs typeface="Calibri"/>
              </a:rPr>
              <a:t> </a:t>
            </a:r>
            <a:r>
              <a:rPr lang="cs-CZ" dirty="0" err="1">
                <a:latin typeface="Calibri"/>
                <a:cs typeface="Calibri"/>
              </a:rPr>
              <a:t>project</a:t>
            </a:r>
            <a:r>
              <a:rPr lang="cs-CZ" dirty="0">
                <a:latin typeface="Calibri"/>
                <a:cs typeface="Calibri"/>
              </a:rPr>
              <a:t> </a:t>
            </a:r>
            <a:r>
              <a:rPr lang="cs-CZ" dirty="0" err="1">
                <a:latin typeface="Calibri"/>
                <a:cs typeface="Calibri"/>
              </a:rPr>
              <a:t>directory</a:t>
            </a:r>
            <a:endParaRPr lang="cs-CZ">
              <a:latin typeface="Calibri"/>
              <a:cs typeface="Calibri"/>
            </a:endParaRPr>
          </a:p>
          <a:p>
            <a:pPr marL="342900" indent="-342900">
              <a:buFont typeface="Arial,Sans-Serif"/>
              <a:buChar char="•"/>
            </a:pPr>
            <a:r>
              <a:rPr lang="cs-CZ" dirty="0" err="1">
                <a:latin typeface="Calibri"/>
                <a:cs typeface="Calibri"/>
              </a:rPr>
              <a:t>CMake</a:t>
            </a:r>
            <a:endParaRPr lang="cs-CZ">
              <a:latin typeface="Calibri"/>
              <a:cs typeface="Calibri"/>
            </a:endParaRPr>
          </a:p>
          <a:p>
            <a:pPr marL="800100" lvl="1" indent="-342900">
              <a:buAutoNum type="arabicPeriod"/>
            </a:pPr>
            <a:r>
              <a:rPr lang="cs-CZ" dirty="0" err="1">
                <a:solidFill>
                  <a:srgbClr val="000000"/>
                </a:solidFill>
                <a:latin typeface="Calibri"/>
                <a:cs typeface="Calibri"/>
              </a:rPr>
              <a:t>Load</a:t>
            </a:r>
            <a:r>
              <a:rPr lang="cs-CZ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cs-CZ" dirty="0" err="1">
                <a:solidFill>
                  <a:srgbClr val="000000"/>
                </a:solidFill>
                <a:latin typeface="Calibri"/>
                <a:cs typeface="Calibri"/>
              </a:rPr>
              <a:t>CMake</a:t>
            </a:r>
            <a:r>
              <a:rPr lang="cs-CZ" dirty="0">
                <a:solidFill>
                  <a:srgbClr val="000000"/>
                </a:solidFill>
                <a:latin typeface="Calibri"/>
                <a:cs typeface="Calibri"/>
              </a:rPr>
              <a:t> module</a:t>
            </a:r>
          </a:p>
          <a:p>
            <a:pPr marL="800100" lvl="1" indent="-342900">
              <a:buAutoNum type="arabicPeriod"/>
            </a:pPr>
            <a:r>
              <a:rPr lang="cs-CZ" dirty="0" err="1">
                <a:solidFill>
                  <a:srgbClr val="000000"/>
                </a:solidFill>
                <a:latin typeface="Calibri"/>
                <a:cs typeface="Calibri"/>
              </a:rPr>
              <a:t>Create</a:t>
            </a:r>
            <a:r>
              <a:rPr lang="cs-CZ" dirty="0">
                <a:solidFill>
                  <a:srgbClr val="000000"/>
                </a:solidFill>
                <a:latin typeface="Calibri"/>
                <a:cs typeface="Calibri"/>
              </a:rPr>
              <a:t> build </a:t>
            </a:r>
            <a:r>
              <a:rPr lang="cs-CZ" dirty="0" err="1">
                <a:solidFill>
                  <a:srgbClr val="000000"/>
                </a:solidFill>
                <a:latin typeface="Calibri"/>
                <a:cs typeface="Calibri"/>
              </a:rPr>
              <a:t>files</a:t>
            </a:r>
            <a:r>
              <a:rPr lang="cs-CZ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cs-CZ" dirty="0" err="1">
                <a:solidFill>
                  <a:srgbClr val="000000"/>
                </a:solidFill>
                <a:latin typeface="Calibri"/>
                <a:cs typeface="Calibri"/>
              </a:rPr>
              <a:t>inside</a:t>
            </a:r>
            <a:r>
              <a:rPr lang="cs-CZ" dirty="0">
                <a:solidFill>
                  <a:srgbClr val="000000"/>
                </a:solidFill>
                <a:latin typeface="Calibri"/>
                <a:cs typeface="Calibri"/>
              </a:rPr>
              <a:t> a build </a:t>
            </a:r>
            <a:r>
              <a:rPr lang="cs-CZ" dirty="0" err="1">
                <a:solidFill>
                  <a:srgbClr val="000000"/>
                </a:solidFill>
                <a:latin typeface="Calibri"/>
                <a:cs typeface="Calibri"/>
              </a:rPr>
              <a:t>directory</a:t>
            </a:r>
            <a:endParaRPr lang="cs-CZ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800100" lvl="1" indent="-342900">
              <a:buAutoNum type="arabicPeriod"/>
            </a:pPr>
            <a:r>
              <a:rPr lang="cs-CZ" err="1">
                <a:solidFill>
                  <a:srgbClr val="000000"/>
                </a:solidFill>
                <a:latin typeface="Calibri"/>
                <a:cs typeface="Calibri"/>
              </a:rPr>
              <a:t>Invoke</a:t>
            </a:r>
            <a:r>
              <a:rPr lang="cs-CZ" dirty="0">
                <a:solidFill>
                  <a:srgbClr val="000000"/>
                </a:solidFill>
                <a:latin typeface="Calibri"/>
                <a:cs typeface="Calibri"/>
              </a:rPr>
              <a:t> Make (</a:t>
            </a:r>
            <a:r>
              <a:rPr lang="cs-CZ" err="1">
                <a:solidFill>
                  <a:srgbClr val="000000"/>
                </a:solidFill>
                <a:latin typeface="Calibri"/>
                <a:cs typeface="Calibri"/>
              </a:rPr>
              <a:t>or</a:t>
            </a:r>
            <a:r>
              <a:rPr lang="cs-CZ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cs-CZ" err="1">
                <a:solidFill>
                  <a:srgbClr val="000000"/>
                </a:solidFill>
                <a:latin typeface="Calibri"/>
                <a:cs typeface="Calibri"/>
              </a:rPr>
              <a:t>other</a:t>
            </a:r>
            <a:r>
              <a:rPr lang="cs-CZ" dirty="0">
                <a:solidFill>
                  <a:srgbClr val="000000"/>
                </a:solidFill>
                <a:latin typeface="Calibri"/>
                <a:cs typeface="Calibri"/>
              </a:rPr>
              <a:t> build systém, </a:t>
            </a:r>
            <a:r>
              <a:rPr lang="cs-CZ" err="1">
                <a:solidFill>
                  <a:srgbClr val="000000"/>
                </a:solidFill>
                <a:latin typeface="Calibri"/>
                <a:cs typeface="Calibri"/>
              </a:rPr>
              <a:t>e.g</a:t>
            </a:r>
            <a:r>
              <a:rPr lang="cs-CZ" dirty="0">
                <a:solidFill>
                  <a:srgbClr val="000000"/>
                </a:solidFill>
                <a:latin typeface="Calibri"/>
                <a:cs typeface="Calibri"/>
              </a:rPr>
              <a:t>. Ninja) to build </a:t>
            </a:r>
            <a:r>
              <a:rPr lang="cs-CZ" err="1">
                <a:solidFill>
                  <a:srgbClr val="000000"/>
                </a:solidFill>
                <a:latin typeface="Calibri"/>
                <a:cs typeface="Calibri"/>
              </a:rPr>
              <a:t>the</a:t>
            </a:r>
            <a:r>
              <a:rPr lang="cs-CZ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cs-CZ" err="1">
                <a:solidFill>
                  <a:srgbClr val="000000"/>
                </a:solidFill>
                <a:latin typeface="Calibri"/>
                <a:cs typeface="Calibri"/>
              </a:rPr>
              <a:t>project</a:t>
            </a:r>
            <a:endParaRPr lang="cs-CZ">
              <a:solidFill>
                <a:srgbClr val="000000"/>
              </a:solidFill>
              <a:latin typeface="Calibri"/>
              <a:cs typeface="Calibri"/>
            </a:endParaRPr>
          </a:p>
          <a:p>
            <a:pPr marL="342900" indent="-342900">
              <a:buFont typeface="Arial,Sans-Serif"/>
              <a:buChar char="•"/>
            </a:pPr>
            <a:r>
              <a:rPr lang="cs-CZ" err="1">
                <a:solidFill>
                  <a:srgbClr val="000000"/>
                </a:solidFill>
                <a:latin typeface="Calibri"/>
                <a:cs typeface="Calibri"/>
              </a:rPr>
              <a:t>CMake</a:t>
            </a:r>
            <a:r>
              <a:rPr lang="cs-CZ" dirty="0">
                <a:solidFill>
                  <a:srgbClr val="000000"/>
                </a:solidFill>
                <a:latin typeface="Calibri"/>
                <a:cs typeface="Calibri"/>
              </a:rPr>
              <a:t> tip: use </a:t>
            </a:r>
            <a:r>
              <a:rPr lang="cs-CZ" dirty="0">
                <a:solidFill>
                  <a:srgbClr val="000000"/>
                </a:solidFill>
                <a:latin typeface="Consolas"/>
                <a:cs typeface="Arial"/>
              </a:rPr>
              <a:t>–DCMAKE_INSTALL_PREFIX=&lt;</a:t>
            </a:r>
            <a:r>
              <a:rPr lang="cs-CZ" err="1">
                <a:solidFill>
                  <a:srgbClr val="000000"/>
                </a:solidFill>
                <a:latin typeface="Consolas"/>
                <a:cs typeface="Arial"/>
              </a:rPr>
              <a:t>dir</a:t>
            </a:r>
            <a:r>
              <a:rPr lang="cs-CZ" dirty="0">
                <a:solidFill>
                  <a:srgbClr val="000000"/>
                </a:solidFill>
                <a:latin typeface="Consolas"/>
                <a:cs typeface="Arial"/>
              </a:rPr>
              <a:t>&gt;</a:t>
            </a:r>
            <a:r>
              <a:rPr lang="cs-CZ" dirty="0">
                <a:solidFill>
                  <a:srgbClr val="000000"/>
                </a:solidFill>
                <a:latin typeface="Calibri"/>
                <a:cs typeface="Calibri"/>
              </a:rPr>
              <a:t> so </a:t>
            </a:r>
            <a:r>
              <a:rPr lang="cs-CZ" err="1">
                <a:solidFill>
                  <a:srgbClr val="000000"/>
                </a:solidFill>
                <a:latin typeface="Calibri"/>
                <a:cs typeface="Calibri"/>
              </a:rPr>
              <a:t>that</a:t>
            </a:r>
            <a:r>
              <a:rPr lang="cs-CZ" dirty="0">
                <a:solidFill>
                  <a:srgbClr val="000000"/>
                </a:solidFill>
                <a:latin typeface="Calibri"/>
                <a:cs typeface="Calibri"/>
              </a:rPr>
              <a:t> </a:t>
            </a:r>
            <a:r>
              <a:rPr lang="cs-CZ" err="1">
                <a:solidFill>
                  <a:srgbClr val="000000"/>
                </a:solidFill>
                <a:latin typeface="Calibri"/>
                <a:cs typeface="Calibri"/>
              </a:rPr>
              <a:t>you</a:t>
            </a:r>
            <a:r>
              <a:rPr lang="cs-CZ" dirty="0">
                <a:solidFill>
                  <a:srgbClr val="000000"/>
                </a:solidFill>
                <a:latin typeface="Calibri"/>
                <a:cs typeface="Calibri"/>
              </a:rPr>
              <a:t> </a:t>
            </a:r>
            <a:r>
              <a:rPr lang="cs-CZ" err="1">
                <a:solidFill>
                  <a:srgbClr val="000000"/>
                </a:solidFill>
                <a:latin typeface="Calibri"/>
                <a:cs typeface="Calibri"/>
              </a:rPr>
              <a:t>can</a:t>
            </a:r>
            <a:r>
              <a:rPr lang="cs-CZ" dirty="0">
                <a:solidFill>
                  <a:srgbClr val="000000"/>
                </a:solidFill>
                <a:latin typeface="Calibri"/>
                <a:cs typeface="Calibri"/>
              </a:rPr>
              <a:t> use </a:t>
            </a:r>
            <a:r>
              <a:rPr lang="cs-CZ" dirty="0">
                <a:solidFill>
                  <a:srgbClr val="000000"/>
                </a:solidFill>
                <a:latin typeface="Consolas"/>
                <a:cs typeface="Arial"/>
              </a:rPr>
              <a:t>make </a:t>
            </a:r>
            <a:r>
              <a:rPr lang="cs-CZ" err="1">
                <a:solidFill>
                  <a:srgbClr val="000000"/>
                </a:solidFill>
                <a:latin typeface="Consolas"/>
                <a:cs typeface="Arial"/>
              </a:rPr>
              <a:t>install</a:t>
            </a:r>
            <a:endParaRPr lang="en-US" err="1">
              <a:solidFill>
                <a:srgbClr val="000000"/>
              </a:solidFill>
              <a:latin typeface="Consolas"/>
              <a:cs typeface="Arial"/>
            </a:endParaRPr>
          </a:p>
          <a:p>
            <a:pPr marL="800100" lvl="1" indent="-342900">
              <a:buAutoNum type="arabicPeriod"/>
            </a:pPr>
            <a:endParaRPr lang="cs-CZ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AB51D67D-A3D6-401A-BCED-2ACAF9B35A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5479" y="3184312"/>
            <a:ext cx="4407568" cy="1873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8516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sz="half" idx="1"/>
          </p:nvPr>
        </p:nvSpPr>
        <p:spPr>
          <a:xfrm>
            <a:off x="843516" y="878996"/>
            <a:ext cx="11350215" cy="1121087"/>
          </a:xfrm>
        </p:spPr>
        <p:txBody>
          <a:bodyPr anchor="t"/>
          <a:lstStyle/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t">
            <a:normAutofit/>
          </a:bodyPr>
          <a:lstStyle/>
          <a:p>
            <a:pPr algn="l"/>
            <a:r>
              <a:rPr lang="cs-CZ" sz="3600">
                <a:solidFill>
                  <a:srgbClr val="818386"/>
                </a:solidFill>
                <a:latin typeface="Calibri"/>
                <a:cs typeface="Calibri"/>
              </a:rPr>
              <a:t>MPI</a:t>
            </a:r>
            <a:endParaRPr lang="en-US"/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9985BA6B-7C36-461F-8B30-0B8EA3673FF0}"/>
              </a:ext>
            </a:extLst>
          </p:cNvPr>
          <p:cNvSpPr txBox="1"/>
          <p:nvPr/>
        </p:nvSpPr>
        <p:spPr>
          <a:xfrm>
            <a:off x="845127" y="768922"/>
            <a:ext cx="9800147" cy="246221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200" dirty="0">
                <a:ea typeface="+mn-lt"/>
                <a:cs typeface="+mn-lt"/>
              </a:rPr>
              <a:t>Choose desired MPI implementation and module</a:t>
            </a:r>
            <a:endParaRPr lang="en-US" dirty="0"/>
          </a:p>
          <a:p>
            <a:pPr marL="800100" lvl="1" indent="-342900">
              <a:buFont typeface="Arial"/>
              <a:buChar char="•"/>
            </a:pPr>
            <a:r>
              <a:rPr lang="en-US" sz="2200" dirty="0">
                <a:ea typeface="+mn-lt"/>
                <a:cs typeface="+mn-lt"/>
              </a:rPr>
              <a:t>MPICH, </a:t>
            </a:r>
            <a:r>
              <a:rPr lang="en-US" sz="2200" err="1">
                <a:ea typeface="+mn-lt"/>
                <a:cs typeface="+mn-lt"/>
              </a:rPr>
              <a:t>OpenMPI</a:t>
            </a:r>
            <a:r>
              <a:rPr lang="en-US" sz="2200" dirty="0">
                <a:ea typeface="+mn-lt"/>
                <a:cs typeface="+mn-lt"/>
              </a:rPr>
              <a:t>, Intel MPI (</a:t>
            </a:r>
            <a:r>
              <a:rPr lang="en-US" sz="2200" dirty="0">
                <a:latin typeface="Consolas"/>
                <a:ea typeface="+mn-lt"/>
                <a:cs typeface="+mn-lt"/>
              </a:rPr>
              <a:t>impi</a:t>
            </a:r>
            <a:r>
              <a:rPr lang="en-US" sz="2200" dirty="0">
                <a:ea typeface="+mn-lt"/>
                <a:cs typeface="+mn-lt"/>
              </a:rPr>
              <a:t>)</a:t>
            </a:r>
          </a:p>
          <a:p>
            <a:pPr marL="800100" lvl="1" indent="-342900">
              <a:buFont typeface="Arial"/>
              <a:buChar char="•"/>
            </a:pPr>
            <a:r>
              <a:rPr lang="en-US" sz="2200" dirty="0">
                <a:ea typeface="+mn-lt"/>
                <a:cs typeface="+mn-lt"/>
              </a:rPr>
              <a:t>Keep the same </a:t>
            </a:r>
            <a:r>
              <a:rPr lang="en-US" sz="2200" err="1">
                <a:ea typeface="+mn-lt"/>
                <a:cs typeface="+mn-lt"/>
              </a:rPr>
              <a:t>impl</a:t>
            </a:r>
            <a:r>
              <a:rPr lang="en-US" sz="2200" dirty="0">
                <a:ea typeface="+mn-lt"/>
                <a:cs typeface="+mn-lt"/>
              </a:rPr>
              <a:t>. and version for compilation and execution</a:t>
            </a:r>
          </a:p>
          <a:p>
            <a:pPr marL="342900" indent="-342900">
              <a:buFont typeface="Arial"/>
              <a:buChar char="•"/>
            </a:pPr>
            <a:r>
              <a:rPr lang="en-US" sz="2200" dirty="0">
                <a:ea typeface="+mn-lt"/>
                <a:cs typeface="+mn-lt"/>
              </a:rPr>
              <a:t>Compile using </a:t>
            </a:r>
            <a:r>
              <a:rPr lang="en-US" sz="2200" err="1">
                <a:latin typeface="Consolas"/>
                <a:ea typeface="+mn-lt"/>
                <a:cs typeface="+mn-lt"/>
              </a:rPr>
              <a:t>mpicc</a:t>
            </a:r>
            <a:r>
              <a:rPr lang="en-US" sz="2200" dirty="0">
                <a:latin typeface="Calibri"/>
                <a:ea typeface="+mn-lt"/>
                <a:cs typeface="+mn-lt"/>
              </a:rPr>
              <a:t> </a:t>
            </a:r>
            <a:r>
              <a:rPr lang="en-US" sz="2200" dirty="0">
                <a:ea typeface="+mn-lt"/>
                <a:cs typeface="+mn-lt"/>
              </a:rPr>
              <a:t>or </a:t>
            </a:r>
            <a:r>
              <a:rPr lang="en-US" sz="2200" err="1">
                <a:latin typeface="Consolas"/>
                <a:ea typeface="+mn-lt"/>
                <a:cs typeface="+mn-lt"/>
              </a:rPr>
              <a:t>mpicxx</a:t>
            </a:r>
            <a:endParaRPr lang="en-US" sz="2200">
              <a:latin typeface="Consolas"/>
              <a:ea typeface="+mn-lt"/>
              <a:cs typeface="+mn-lt"/>
            </a:endParaRPr>
          </a:p>
          <a:p>
            <a:pPr marL="342900" indent="-342900">
              <a:buFont typeface="Arial"/>
              <a:buChar char="•"/>
            </a:pPr>
            <a:r>
              <a:rPr lang="en-US" sz="2200" dirty="0">
                <a:ea typeface="+mn-lt"/>
                <a:cs typeface="+mn-lt"/>
              </a:rPr>
              <a:t>Run your program</a:t>
            </a:r>
            <a:endParaRPr lang="en-US" dirty="0">
              <a:cs typeface="Calibri" panose="020F0502020204030204"/>
            </a:endParaRPr>
          </a:p>
          <a:p>
            <a:pPr marL="800100" lvl="1" indent="-342900">
              <a:buFont typeface="Arial"/>
              <a:buChar char="•"/>
            </a:pPr>
            <a:r>
              <a:rPr lang="en-US" sz="2200" dirty="0">
                <a:latin typeface="Consolas"/>
                <a:ea typeface="+mn-lt"/>
                <a:cs typeface="+mn-lt"/>
              </a:rPr>
              <a:t>$ </a:t>
            </a:r>
            <a:r>
              <a:rPr lang="en-US" sz="2200" dirty="0" err="1">
                <a:latin typeface="Consolas"/>
                <a:ea typeface="+mn-lt"/>
                <a:cs typeface="+mn-lt"/>
              </a:rPr>
              <a:t>mpirun</a:t>
            </a:r>
            <a:r>
              <a:rPr lang="en-US" sz="2200" dirty="0">
                <a:latin typeface="Consolas"/>
                <a:ea typeface="+mn-lt"/>
                <a:cs typeface="+mn-lt"/>
              </a:rPr>
              <a:t> -n 2 &lt;program&gt;</a:t>
            </a:r>
          </a:p>
          <a:p>
            <a:pPr marL="342900" indent="-342900">
              <a:buFont typeface="Arial"/>
              <a:buChar char="•"/>
            </a:pPr>
            <a:r>
              <a:rPr lang="en-US" sz="2200">
                <a:latin typeface="Calibri"/>
                <a:ea typeface="+mn-lt"/>
                <a:cs typeface="+mn-lt"/>
              </a:rPr>
              <a:t>More information about MPI in a later section</a:t>
            </a:r>
            <a:endParaRPr lang="en-US" sz="2200" dirty="0">
              <a:latin typeface="Calibri"/>
              <a:ea typeface="+mn-lt"/>
              <a:cs typeface="+mn-lt"/>
            </a:endParaRPr>
          </a:p>
        </p:txBody>
      </p:sp>
      <p:grpSp>
        <p:nvGrpSpPr>
          <p:cNvPr id="8" name="Skupina 4">
            <a:extLst>
              <a:ext uri="{FF2B5EF4-FFF2-40B4-BE49-F238E27FC236}">
                <a16:creationId xmlns:a16="http://schemas.microsoft.com/office/drawing/2014/main" id="{FB84B9D8-FEDA-4926-A319-ADB40BFE2898}"/>
              </a:ext>
            </a:extLst>
          </p:cNvPr>
          <p:cNvGrpSpPr/>
          <p:nvPr/>
        </p:nvGrpSpPr>
        <p:grpSpPr>
          <a:xfrm>
            <a:off x="1043639" y="6208444"/>
            <a:ext cx="8686797" cy="369332"/>
            <a:chOff x="2703368" y="3962400"/>
            <a:chExt cx="8011389" cy="369332"/>
          </a:xfrm>
        </p:grpSpPr>
        <p:sp>
          <p:nvSpPr>
            <p:cNvPr id="6" name="TextovéPole 11">
              <a:extLst>
                <a:ext uri="{FF2B5EF4-FFF2-40B4-BE49-F238E27FC236}">
                  <a16:creationId xmlns:a16="http://schemas.microsoft.com/office/drawing/2014/main" id="{4833749D-9804-4346-9FB7-A6DC7B5DCB09}"/>
                </a:ext>
              </a:extLst>
            </p:cNvPr>
            <p:cNvSpPr txBox="1"/>
            <p:nvPr/>
          </p:nvSpPr>
          <p:spPr>
            <a:xfrm>
              <a:off x="3001241" y="3962400"/>
              <a:ext cx="7713516" cy="369332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cs-CZ">
                  <a:ea typeface="+mn-lt"/>
                  <a:cs typeface="+mn-lt"/>
                </a:rPr>
                <a:t>There is also </a:t>
              </a:r>
              <a:r>
                <a:rPr lang="cs-CZ">
                  <a:ea typeface="+mn-lt"/>
                  <a:cs typeface="+mn-lt"/>
                  <a:hlinkClick r:id="rId3"/>
                </a:rPr>
                <a:t>MPI4Py</a:t>
              </a:r>
              <a:r>
                <a:rPr lang="cs-CZ">
                  <a:ea typeface="+mn-lt"/>
                  <a:cs typeface="+mn-lt"/>
                </a:rPr>
                <a:t> for Python</a:t>
              </a:r>
              <a:endParaRPr lang="en-US"/>
            </a:p>
          </p:txBody>
        </p:sp>
        <p:pic>
          <p:nvPicPr>
            <p:cNvPr id="7" name="Obrázek 8">
              <a:extLst>
                <a:ext uri="{FF2B5EF4-FFF2-40B4-BE49-F238E27FC236}">
                  <a16:creationId xmlns:a16="http://schemas.microsoft.com/office/drawing/2014/main" id="{40456A85-B335-4575-895C-3080C7C7009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703368" y="3976255"/>
              <a:ext cx="342900" cy="342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39960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sz="half" idx="1"/>
          </p:nvPr>
        </p:nvSpPr>
        <p:spPr>
          <a:xfrm>
            <a:off x="843516" y="878996"/>
            <a:ext cx="11350215" cy="1121087"/>
          </a:xfrm>
        </p:spPr>
        <p:txBody>
          <a:bodyPr anchor="t"/>
          <a:lstStyle/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t">
            <a:normAutofit/>
          </a:bodyPr>
          <a:lstStyle/>
          <a:p>
            <a:pPr algn="l"/>
            <a:r>
              <a:rPr lang="cs-CZ" sz="3600" dirty="0">
                <a:solidFill>
                  <a:srgbClr val="818386"/>
                </a:solidFill>
                <a:latin typeface="Calibri"/>
                <a:cs typeface="Calibri"/>
              </a:rPr>
              <a:t>Python</a:t>
            </a:r>
            <a:endParaRPr lang="cs-CZ" sz="3600" dirty="0">
              <a:solidFill>
                <a:srgbClr val="818386"/>
              </a:solidFill>
              <a:cs typeface="Calibri"/>
            </a:endParaRP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9985BA6B-7C36-461F-8B30-0B8EA3673FF0}"/>
              </a:ext>
            </a:extLst>
          </p:cNvPr>
          <p:cNvSpPr txBox="1"/>
          <p:nvPr/>
        </p:nvSpPr>
        <p:spPr>
          <a:xfrm>
            <a:off x="845127" y="768922"/>
            <a:ext cx="8992244" cy="449353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200" dirty="0">
                <a:ea typeface="+mn-lt"/>
                <a:cs typeface="+mn-lt"/>
              </a:rPr>
              <a:t>Works mostly out-of-the-box on all clusters</a:t>
            </a:r>
          </a:p>
          <a:p>
            <a:pPr marL="342900" indent="-342900">
              <a:buFont typeface="Arial"/>
              <a:buChar char="•"/>
            </a:pPr>
            <a:r>
              <a:rPr lang="en-US" sz="2200" dirty="0">
                <a:ea typeface="+mn-lt"/>
                <a:cs typeface="+mn-lt"/>
              </a:rPr>
              <a:t>Make sure to load the same Python version module</a:t>
            </a:r>
          </a:p>
          <a:p>
            <a:pPr marL="800100" lvl="1" indent="-342900">
              <a:buFont typeface="Arial"/>
              <a:buChar char="•"/>
            </a:pPr>
            <a:r>
              <a:rPr lang="en-US" sz="2200" dirty="0">
                <a:ea typeface="+mn-lt"/>
                <a:cs typeface="+mn-lt"/>
              </a:rPr>
              <a:t>When setting up your environment</a:t>
            </a:r>
          </a:p>
          <a:p>
            <a:pPr marL="800100" lvl="1" indent="-342900">
              <a:buFont typeface="Arial"/>
              <a:buChar char="•"/>
            </a:pPr>
            <a:r>
              <a:rPr lang="en-US" sz="2200" dirty="0">
                <a:ea typeface="+mn-lt"/>
                <a:cs typeface="+mn-lt"/>
              </a:rPr>
              <a:t>Inside </a:t>
            </a:r>
            <a:r>
              <a:rPr lang="en-US" sz="2200" dirty="0" err="1">
                <a:ea typeface="+mn-lt"/>
                <a:cs typeface="+mn-lt"/>
              </a:rPr>
              <a:t>Slurm</a:t>
            </a:r>
            <a:r>
              <a:rPr lang="en-US" sz="2200" dirty="0">
                <a:ea typeface="+mn-lt"/>
                <a:cs typeface="+mn-lt"/>
              </a:rPr>
              <a:t> jobs</a:t>
            </a:r>
          </a:p>
          <a:p>
            <a:pPr marL="342900" indent="-342900">
              <a:buFont typeface="Arial"/>
              <a:buChar char="•"/>
            </a:pPr>
            <a:r>
              <a:rPr lang="en-US" sz="2200" dirty="0">
                <a:ea typeface="+mn-lt"/>
                <a:cs typeface="+mn-lt"/>
              </a:rPr>
              <a:t>Avoid using system/user Python, use virtual environments instead</a:t>
            </a:r>
          </a:p>
          <a:p>
            <a:pPr marL="800100" lvl="1" indent="-342900">
              <a:buFont typeface="Arial"/>
              <a:buChar char="•"/>
            </a:pPr>
            <a:r>
              <a:rPr lang="en-US" sz="2200" dirty="0">
                <a:latin typeface="Calibri"/>
                <a:ea typeface="+mn-lt"/>
                <a:cs typeface="+mn-lt"/>
              </a:rPr>
              <a:t>Puts all your dependencies inside a single directory</a:t>
            </a:r>
          </a:p>
          <a:p>
            <a:pPr marL="800100" lvl="1" indent="-342900">
              <a:buFont typeface="Arial"/>
              <a:buChar char="•"/>
            </a:pPr>
            <a:r>
              <a:rPr lang="en-US" sz="2200" dirty="0" err="1">
                <a:latin typeface="Consolas"/>
                <a:ea typeface="+mn-lt"/>
                <a:cs typeface="+mn-lt"/>
              </a:rPr>
              <a:t>venv</a:t>
            </a:r>
            <a:r>
              <a:rPr lang="en-US" sz="2200" dirty="0">
                <a:latin typeface="C"/>
                <a:ea typeface="+mn-lt"/>
                <a:cs typeface="+mn-lt"/>
              </a:rPr>
              <a:t> </a:t>
            </a:r>
            <a:r>
              <a:rPr lang="en-US" sz="2200" dirty="0">
                <a:ea typeface="+mn-lt"/>
                <a:cs typeface="+mn-lt"/>
              </a:rPr>
              <a:t>usage example</a:t>
            </a:r>
          </a:p>
          <a:p>
            <a:pPr marL="800100" lvl="1" indent="-342900">
              <a:buFont typeface="Arial"/>
              <a:buChar char="•"/>
            </a:pPr>
            <a:endParaRPr lang="en-US" sz="2200" dirty="0">
              <a:ea typeface="+mn-lt"/>
              <a:cs typeface="+mn-lt"/>
            </a:endParaRPr>
          </a:p>
          <a:p>
            <a:pPr marL="800100" lvl="1" indent="-342900">
              <a:buFont typeface="Arial"/>
              <a:buChar char="•"/>
            </a:pPr>
            <a:endParaRPr lang="en-US" sz="2200" dirty="0">
              <a:ea typeface="+mn-lt"/>
              <a:cs typeface="+mn-lt"/>
            </a:endParaRPr>
          </a:p>
          <a:p>
            <a:pPr marL="800100" lvl="1" indent="-342900">
              <a:buFont typeface="Arial"/>
              <a:buChar char="•"/>
            </a:pPr>
            <a:endParaRPr lang="en-US" sz="2200" dirty="0">
              <a:ea typeface="+mn-lt"/>
              <a:cs typeface="+mn-lt"/>
            </a:endParaRPr>
          </a:p>
          <a:p>
            <a:pPr marL="800100" lvl="1" indent="-342900">
              <a:buFont typeface="Arial"/>
              <a:buChar char="•"/>
            </a:pPr>
            <a:endParaRPr lang="en-US" sz="2200" dirty="0">
              <a:ea typeface="+mn-lt"/>
              <a:cs typeface="+mn-lt"/>
            </a:endParaRPr>
          </a:p>
          <a:p>
            <a:pPr marL="800100" lvl="1" indent="-342900">
              <a:buFont typeface="Arial"/>
              <a:buChar char="•"/>
            </a:pPr>
            <a:endParaRPr lang="en-US" sz="2200" dirty="0">
              <a:ea typeface="+mn-lt"/>
              <a:cs typeface="+mn-lt"/>
            </a:endParaRPr>
          </a:p>
          <a:p>
            <a:pPr marL="342900" indent="-342900">
              <a:buFont typeface="Arial"/>
              <a:buChar char="•"/>
            </a:pPr>
            <a:r>
              <a:rPr lang="en-US" sz="2200" dirty="0" err="1">
                <a:ea typeface="+mn-lt"/>
                <a:cs typeface="+mn-lt"/>
              </a:rPr>
              <a:t>conda</a:t>
            </a:r>
            <a:r>
              <a:rPr lang="en-US" sz="2200" dirty="0">
                <a:ea typeface="+mn-lt"/>
                <a:cs typeface="+mn-lt"/>
              </a:rPr>
              <a:t>/mamba for precompiled packages</a:t>
            </a:r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BB6BBD8E-E0A8-4926-BB33-7201EB04BE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6479" y="3289458"/>
            <a:ext cx="4768515" cy="1492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62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sz="half" idx="1"/>
          </p:nvPr>
        </p:nvSpPr>
        <p:spPr>
          <a:xfrm>
            <a:off x="843516" y="878996"/>
            <a:ext cx="11350215" cy="1121087"/>
          </a:xfrm>
        </p:spPr>
        <p:txBody>
          <a:bodyPr anchor="t"/>
          <a:lstStyle/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t">
            <a:normAutofit/>
          </a:bodyPr>
          <a:lstStyle/>
          <a:p>
            <a:pPr algn="l"/>
            <a:r>
              <a:rPr lang="cs-CZ" sz="3600">
                <a:solidFill>
                  <a:srgbClr val="818386"/>
                </a:solidFill>
                <a:latin typeface="Calibri"/>
                <a:cs typeface="Calibri"/>
              </a:rPr>
              <a:t>Python (performance)</a:t>
            </a:r>
            <a:endParaRPr lang="en-US"/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9985BA6B-7C36-461F-8B30-0B8EA3673FF0}"/>
              </a:ext>
            </a:extLst>
          </p:cNvPr>
          <p:cNvSpPr txBox="1"/>
          <p:nvPr/>
        </p:nvSpPr>
        <p:spPr>
          <a:xfrm>
            <a:off x="845127" y="768922"/>
            <a:ext cx="10084750" cy="449353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200">
                <a:ea typeface="+mn-lt"/>
                <a:cs typeface="+mn-lt"/>
              </a:rPr>
              <a:t>Many </a:t>
            </a:r>
            <a:r>
              <a:rPr lang="en-US" sz="2200">
                <a:latin typeface="Calibriuse"/>
                <a:ea typeface="+mn-lt"/>
                <a:cs typeface="+mn-lt"/>
              </a:rPr>
              <a:t>useful cluster/HPC </a:t>
            </a:r>
            <a:r>
              <a:rPr lang="en-US" sz="2200">
                <a:ea typeface="+mn-lt"/>
                <a:cs typeface="+mn-lt"/>
              </a:rPr>
              <a:t>frameworks exist</a:t>
            </a:r>
            <a:endParaRPr lang="en-US"/>
          </a:p>
          <a:p>
            <a:pPr marL="800100" lvl="1" indent="-342900">
              <a:buFont typeface="Arial"/>
              <a:buChar char="•"/>
            </a:pPr>
            <a:r>
              <a:rPr lang="en-US" sz="2200">
                <a:ea typeface="+mn-lt"/>
                <a:cs typeface="+mn-lt"/>
              </a:rPr>
              <a:t>Parallelize computation or put it on GPU with a few lines of codes</a:t>
            </a:r>
            <a:endParaRPr lang="en-US" sz="2200" dirty="0">
              <a:ea typeface="+mn-lt"/>
              <a:cs typeface="+mn-lt"/>
            </a:endParaRPr>
          </a:p>
          <a:p>
            <a:pPr marL="800100" lvl="1" indent="-342900">
              <a:buFont typeface="Arial"/>
              <a:buChar char="•"/>
            </a:pPr>
            <a:r>
              <a:rPr lang="en-US" sz="2200">
                <a:ea typeface="+mn-lt"/>
                <a:cs typeface="+mn-lt"/>
              </a:rPr>
              <a:t>Distributing computation: </a:t>
            </a:r>
            <a:r>
              <a:rPr lang="en-US" sz="2200" dirty="0">
                <a:ea typeface="+mn-lt"/>
                <a:cs typeface="+mn-lt"/>
                <a:hlinkClick r:id="rId3"/>
              </a:rPr>
              <a:t>Dask</a:t>
            </a:r>
            <a:r>
              <a:rPr lang="en-US" sz="2200" dirty="0">
                <a:ea typeface="+mn-lt"/>
                <a:cs typeface="+mn-lt"/>
              </a:rPr>
              <a:t>, </a:t>
            </a:r>
            <a:r>
              <a:rPr lang="en-US" sz="2200" dirty="0">
                <a:ea typeface="+mn-lt"/>
                <a:cs typeface="+mn-lt"/>
                <a:hlinkClick r:id="rId4"/>
              </a:rPr>
              <a:t>Ray</a:t>
            </a:r>
            <a:r>
              <a:rPr lang="en-US" sz="2200">
                <a:ea typeface="+mn-lt"/>
                <a:cs typeface="+mn-lt"/>
              </a:rPr>
              <a:t>, </a:t>
            </a:r>
            <a:r>
              <a:rPr lang="en-US" sz="2200" dirty="0">
                <a:ea typeface="+mn-lt"/>
                <a:cs typeface="+mn-lt"/>
                <a:hlinkClick r:id="rId5"/>
              </a:rPr>
              <a:t>PySpark</a:t>
            </a:r>
            <a:r>
              <a:rPr lang="en-US" sz="2200" dirty="0">
                <a:ea typeface="+mn-lt"/>
                <a:cs typeface="+mn-lt"/>
              </a:rPr>
              <a:t>, </a:t>
            </a:r>
            <a:r>
              <a:rPr lang="en-US" sz="2200" dirty="0">
                <a:ea typeface="+mn-lt"/>
                <a:cs typeface="+mn-lt"/>
                <a:hlinkClick r:id="rId6"/>
              </a:rPr>
              <a:t>HyperLoom</a:t>
            </a:r>
            <a:endParaRPr lang="en-US" sz="2200" dirty="0">
              <a:ea typeface="+mn-lt"/>
              <a:cs typeface="+mn-lt"/>
            </a:endParaRPr>
          </a:p>
          <a:p>
            <a:pPr marL="800100" lvl="1" indent="-342900">
              <a:buFont typeface="Arial"/>
              <a:buChar char="•"/>
            </a:pPr>
            <a:r>
              <a:rPr lang="en-US" sz="2200">
                <a:ea typeface="+mn-lt"/>
                <a:cs typeface="+mn-lt"/>
              </a:rPr>
              <a:t>GPU-acceleration: </a:t>
            </a:r>
            <a:r>
              <a:rPr lang="en-US" sz="2200" dirty="0">
                <a:ea typeface="+mn-lt"/>
                <a:cs typeface="+mn-lt"/>
                <a:hlinkClick r:id="rId7"/>
              </a:rPr>
              <a:t>RAPIDS</a:t>
            </a:r>
            <a:r>
              <a:rPr lang="en-US" sz="2200">
                <a:ea typeface="+mn-lt"/>
                <a:cs typeface="+mn-lt"/>
              </a:rPr>
              <a:t> (cuDF, cupy), </a:t>
            </a:r>
            <a:r>
              <a:rPr lang="en-US" sz="2200" dirty="0">
                <a:ea typeface="+mn-lt"/>
                <a:cs typeface="+mn-lt"/>
                <a:hlinkClick r:id="rId8"/>
              </a:rPr>
              <a:t>numba</a:t>
            </a:r>
          </a:p>
          <a:p>
            <a:pPr marL="342900" indent="-342900">
              <a:buFont typeface="Arial"/>
              <a:buChar char="•"/>
            </a:pPr>
            <a:endParaRPr lang="en-US" sz="2200" dirty="0">
              <a:ea typeface="+mn-lt"/>
              <a:cs typeface="+mn-lt"/>
            </a:endParaRPr>
          </a:p>
          <a:p>
            <a:pPr marL="342900" indent="-342900">
              <a:buFont typeface="Arial"/>
              <a:buChar char="•"/>
            </a:pPr>
            <a:endParaRPr lang="en-US" sz="2200" dirty="0">
              <a:ea typeface="+mn-lt"/>
              <a:cs typeface="+mn-lt"/>
            </a:endParaRPr>
          </a:p>
          <a:p>
            <a:pPr marL="342900" indent="-342900">
              <a:buFont typeface="Arial"/>
              <a:buChar char="•"/>
            </a:pPr>
            <a:endParaRPr lang="en-US" sz="2200" dirty="0">
              <a:ea typeface="+mn-lt"/>
              <a:cs typeface="+mn-lt"/>
            </a:endParaRPr>
          </a:p>
          <a:p>
            <a:pPr marL="342900" indent="-342900">
              <a:buFont typeface="Arial"/>
              <a:buChar char="•"/>
            </a:pPr>
            <a:endParaRPr lang="en-US" sz="2200" dirty="0">
              <a:ea typeface="+mn-lt"/>
              <a:cs typeface="+mn-lt"/>
            </a:endParaRPr>
          </a:p>
          <a:p>
            <a:pPr marL="342900" indent="-342900">
              <a:buFont typeface="Arial"/>
              <a:buChar char="•"/>
            </a:pPr>
            <a:endParaRPr lang="en-US" sz="2200" dirty="0">
              <a:ea typeface="+mn-lt"/>
              <a:cs typeface="+mn-lt"/>
            </a:endParaRPr>
          </a:p>
          <a:p>
            <a:pPr marL="342900" indent="-342900">
              <a:buFont typeface="Arial"/>
              <a:buChar char="•"/>
            </a:pPr>
            <a:endParaRPr lang="en-US" sz="2200" dirty="0">
              <a:ea typeface="+mn-lt"/>
              <a:cs typeface="+mn-lt"/>
            </a:endParaRPr>
          </a:p>
          <a:p>
            <a:pPr marL="342900" indent="-342900">
              <a:buFont typeface="Arial"/>
              <a:buChar char="•"/>
            </a:pPr>
            <a:endParaRPr lang="en-US" sz="2200" dirty="0">
              <a:ea typeface="+mn-lt"/>
              <a:cs typeface="+mn-lt"/>
            </a:endParaRPr>
          </a:p>
          <a:p>
            <a:pPr marL="342900" indent="-342900">
              <a:buFont typeface="Arial"/>
              <a:buChar char="•"/>
            </a:pPr>
            <a:r>
              <a:rPr lang="en-US" sz="2200">
                <a:ea typeface="+mn-lt"/>
                <a:cs typeface="+mn-lt"/>
              </a:rPr>
              <a:t>Python compute bound programs can be accelerated by </a:t>
            </a:r>
            <a:r>
              <a:rPr lang="en-US" sz="2200" dirty="0">
                <a:ea typeface="+mn-lt"/>
                <a:cs typeface="+mn-lt"/>
                <a:hlinkClick r:id="rId9"/>
              </a:rPr>
              <a:t>PyPy</a:t>
            </a:r>
            <a:r>
              <a:rPr lang="en-US" sz="2200">
                <a:ea typeface="+mn-lt"/>
                <a:cs typeface="+mn-lt"/>
              </a:rPr>
              <a:t> or </a:t>
            </a:r>
            <a:r>
              <a:rPr lang="en-US" sz="2200" dirty="0">
                <a:ea typeface="+mn-lt"/>
                <a:cs typeface="+mn-lt"/>
                <a:hlinkClick r:id="rId10"/>
              </a:rPr>
              <a:t>Cython</a:t>
            </a:r>
          </a:p>
          <a:p>
            <a:pPr marL="342900" indent="-342900">
              <a:buFont typeface="Arial"/>
              <a:buChar char="•"/>
            </a:pPr>
            <a:r>
              <a:rPr lang="en-US" sz="2200">
                <a:ea typeface="+mn-lt"/>
                <a:cs typeface="+mn-lt"/>
              </a:rPr>
              <a:t>Profile performance using </a:t>
            </a:r>
            <a:r>
              <a:rPr lang="en-US" sz="2200" dirty="0">
                <a:ea typeface="+mn-lt"/>
                <a:cs typeface="+mn-lt"/>
                <a:hlinkClick r:id="rId11"/>
              </a:rPr>
              <a:t>py-spy</a:t>
            </a:r>
            <a:r>
              <a:rPr lang="en-US" sz="2200">
                <a:ea typeface="+mn-lt"/>
                <a:cs typeface="+mn-lt"/>
              </a:rPr>
              <a:t> or </a:t>
            </a:r>
            <a:r>
              <a:rPr lang="en-US" sz="2200" dirty="0">
                <a:ea typeface="+mn-lt"/>
                <a:cs typeface="+mn-lt"/>
                <a:hlinkClick r:id="rId12"/>
              </a:rPr>
              <a:t>Scalene</a:t>
            </a:r>
            <a:endParaRPr lang="en-US" sz="2200" dirty="0">
              <a:ea typeface="+mn-lt"/>
              <a:cs typeface="+mn-lt"/>
            </a:endParaRPr>
          </a:p>
        </p:txBody>
      </p:sp>
      <p:pic>
        <p:nvPicPr>
          <p:cNvPr id="10" name="Picture 10">
            <a:extLst>
              <a:ext uri="{FF2B5EF4-FFF2-40B4-BE49-F238E27FC236}">
                <a16:creationId xmlns:a16="http://schemas.microsoft.com/office/drawing/2014/main" id="{80D4B289-1018-4561-BF1B-23D9A56E9264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713122" y="2896802"/>
            <a:ext cx="4046863" cy="1064395"/>
          </a:xfrm>
          <a:prstGeom prst="rect">
            <a:avLst/>
          </a:prstGeom>
        </p:spPr>
      </p:pic>
      <p:pic>
        <p:nvPicPr>
          <p:cNvPr id="11" name="Picture 11">
            <a:extLst>
              <a:ext uri="{FF2B5EF4-FFF2-40B4-BE49-F238E27FC236}">
                <a16:creationId xmlns:a16="http://schemas.microsoft.com/office/drawing/2014/main" id="{F5F644A5-FA57-450E-B80B-CF05CD8E9FD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028062" y="2388272"/>
            <a:ext cx="2880912" cy="2072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406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sz="half" idx="1"/>
          </p:nvPr>
        </p:nvSpPr>
        <p:spPr>
          <a:xfrm>
            <a:off x="843516" y="878996"/>
            <a:ext cx="11350215" cy="1121087"/>
          </a:xfrm>
        </p:spPr>
        <p:txBody>
          <a:bodyPr anchor="t"/>
          <a:lstStyle/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t">
            <a:normAutofit/>
          </a:bodyPr>
          <a:lstStyle/>
          <a:p>
            <a:pPr algn="l"/>
            <a:r>
              <a:rPr lang="cs-CZ" sz="3600">
                <a:solidFill>
                  <a:srgbClr val="818386"/>
                </a:solidFill>
                <a:latin typeface="Calibri"/>
                <a:cs typeface="Calibri"/>
              </a:rPr>
              <a:t>Networking</a:t>
            </a:r>
            <a:endParaRPr lang="en-US"/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9985BA6B-7C36-461F-8B30-0B8EA3673FF0}"/>
              </a:ext>
            </a:extLst>
          </p:cNvPr>
          <p:cNvSpPr txBox="1"/>
          <p:nvPr/>
        </p:nvSpPr>
        <p:spPr>
          <a:xfrm>
            <a:off x="845127" y="768922"/>
            <a:ext cx="8276148" cy="34778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200">
                <a:ea typeface="+mn-lt"/>
                <a:cs typeface="+mn-lt"/>
              </a:rPr>
              <a:t>Computing nodes are connected using InfiniBand</a:t>
            </a:r>
            <a:endParaRPr lang="en-US">
              <a:ea typeface="+mn-lt"/>
              <a:cs typeface="+mn-lt"/>
            </a:endParaRPr>
          </a:p>
          <a:p>
            <a:pPr marL="800100" lvl="1" indent="-342900">
              <a:buFont typeface="Arial"/>
              <a:buChar char="•"/>
            </a:pPr>
            <a:r>
              <a:rPr lang="en-US" sz="2200">
                <a:ea typeface="+mn-lt"/>
                <a:cs typeface="+mn-lt"/>
              </a:rPr>
              <a:t>Anselm</a:t>
            </a:r>
            <a:endParaRPr lang="en-US" sz="2200" dirty="0">
              <a:ea typeface="+mn-lt"/>
              <a:cs typeface="+mn-lt"/>
            </a:endParaRPr>
          </a:p>
          <a:p>
            <a:pPr marL="1257300" lvl="2" indent="-342900">
              <a:buFont typeface="Arial"/>
              <a:buChar char="•"/>
            </a:pPr>
            <a:r>
              <a:rPr lang="en-US" sz="2200">
                <a:ea typeface="+mn-lt"/>
                <a:cs typeface="+mn-lt"/>
              </a:rPr>
              <a:t>Fat tree topology, 40Gb/s</a:t>
            </a:r>
            <a:endParaRPr lang="en-US" sz="2200" dirty="0">
              <a:ea typeface="+mn-lt"/>
              <a:cs typeface="+mn-lt"/>
            </a:endParaRPr>
          </a:p>
          <a:p>
            <a:pPr marL="800100" lvl="1" indent="-342900">
              <a:buFont typeface="Arial"/>
              <a:buChar char="•"/>
            </a:pPr>
            <a:r>
              <a:rPr lang="en-US" sz="2200">
                <a:ea typeface="+mn-lt"/>
                <a:cs typeface="+mn-lt"/>
              </a:rPr>
              <a:t>Salomon</a:t>
            </a:r>
            <a:endParaRPr lang="en-US" sz="2200" dirty="0">
              <a:ea typeface="+mn-lt"/>
              <a:cs typeface="+mn-lt"/>
            </a:endParaRPr>
          </a:p>
          <a:p>
            <a:pPr marL="1257300" lvl="2" indent="-342900">
              <a:buFont typeface="Arial"/>
              <a:buChar char="•"/>
            </a:pPr>
            <a:r>
              <a:rPr lang="en-US" sz="2200">
                <a:ea typeface="+mn-lt"/>
                <a:cs typeface="+mn-lt"/>
              </a:rPr>
              <a:t>7D enhanced hypercube topology, 56 Gb/s</a:t>
            </a:r>
          </a:p>
          <a:p>
            <a:pPr marL="1257300" indent="-342900">
              <a:buFont typeface="Arial"/>
              <a:buChar char="•"/>
            </a:pPr>
            <a:r>
              <a:rPr lang="en-US" sz="2200">
                <a:ea typeface="+mn-lt"/>
                <a:cs typeface="+mn-lt"/>
              </a:rPr>
              <a:t>Peak: 2 GiB/s TCP, 3.6 GiB/s InfiniBand</a:t>
            </a:r>
          </a:p>
          <a:p>
            <a:pPr marL="800100" lvl="1" indent="-342900">
              <a:buFont typeface="Arial"/>
              <a:buChar char="•"/>
            </a:pPr>
            <a:r>
              <a:rPr lang="en-US" sz="2200">
                <a:ea typeface="+mn-lt"/>
                <a:cs typeface="+mn-lt"/>
              </a:rPr>
              <a:t>Barbora</a:t>
            </a:r>
            <a:endParaRPr lang="en-US" sz="2200" dirty="0">
              <a:ea typeface="+mn-lt"/>
              <a:cs typeface="+mn-lt"/>
            </a:endParaRPr>
          </a:p>
          <a:p>
            <a:pPr marL="1257300" lvl="2" indent="-342900">
              <a:buFont typeface="Arial"/>
              <a:buChar char="•"/>
            </a:pPr>
            <a:r>
              <a:rPr lang="en-US" sz="2200">
                <a:latin typeface="CalibriF"/>
                <a:ea typeface="+mn-lt"/>
                <a:cs typeface="+mn-lt"/>
              </a:rPr>
              <a:t>Fat tree topology, </a:t>
            </a:r>
            <a:r>
              <a:rPr lang="en-US" sz="2200">
                <a:ea typeface="+mn-lt"/>
                <a:cs typeface="+mn-lt"/>
              </a:rPr>
              <a:t>100 Gb/s</a:t>
            </a:r>
          </a:p>
          <a:p>
            <a:pPr marL="342900" indent="-342900">
              <a:buFont typeface="Arial"/>
              <a:buChar char="•"/>
            </a:pPr>
            <a:r>
              <a:rPr lang="en-US" sz="2200">
                <a:ea typeface="+mn-lt"/>
                <a:cs typeface="+mn-lt"/>
              </a:rPr>
              <a:t>Node name is an address in </a:t>
            </a:r>
            <a:r>
              <a:rPr lang="en-US" sz="2200" dirty="0">
                <a:ea typeface="+mn-lt"/>
                <a:cs typeface="+mn-lt"/>
                <a:hlinkClick r:id="rId3"/>
              </a:rPr>
              <a:t>network topology</a:t>
            </a:r>
          </a:p>
          <a:p>
            <a:pPr marL="342900" indent="-342900">
              <a:buFont typeface="Arial"/>
              <a:buChar char="•"/>
            </a:pPr>
            <a:r>
              <a:rPr lang="en-US" sz="2200">
                <a:ea typeface="+mn-lt"/>
                <a:cs typeface="+mn-lt"/>
              </a:rPr>
              <a:t>Computation vs communication ratio</a:t>
            </a:r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A505146C-EEB2-4EFB-BBF2-2818B28D42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0062" y="2563496"/>
            <a:ext cx="5001657" cy="3631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25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sz="half" idx="1"/>
          </p:nvPr>
        </p:nvSpPr>
        <p:spPr>
          <a:xfrm>
            <a:off x="843516" y="878996"/>
            <a:ext cx="11350215" cy="1121087"/>
          </a:xfrm>
        </p:spPr>
        <p:txBody>
          <a:bodyPr anchor="t"/>
          <a:lstStyle/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t">
            <a:normAutofit/>
          </a:bodyPr>
          <a:lstStyle/>
          <a:p>
            <a:pPr algn="l"/>
            <a:r>
              <a:rPr lang="cs-CZ" sz="3600">
                <a:solidFill>
                  <a:srgbClr val="818386"/>
                </a:solidFill>
                <a:latin typeface="Calibri"/>
                <a:cs typeface="Calibri"/>
              </a:rPr>
              <a:t>Distributed computing</a:t>
            </a:r>
            <a:endParaRPr lang="en-US"/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9985BA6B-7C36-461F-8B30-0B8EA3673FF0}"/>
              </a:ext>
            </a:extLst>
          </p:cNvPr>
          <p:cNvSpPr txBox="1"/>
          <p:nvPr/>
        </p:nvSpPr>
        <p:spPr>
          <a:xfrm>
            <a:off x="845127" y="768922"/>
            <a:ext cx="8276148" cy="178510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200">
                <a:ea typeface="+mn-lt"/>
                <a:cs typeface="+mn-lt"/>
              </a:rPr>
              <a:t>List of nodes inside a job available in PBS_NODEFILE</a:t>
            </a:r>
            <a:endParaRPr lang="en-US">
              <a:cs typeface="Calibri" panose="020F0502020204030204"/>
            </a:endParaRPr>
          </a:p>
          <a:p>
            <a:pPr marL="800100" lvl="1" indent="-342900">
              <a:buFont typeface="Arial"/>
              <a:buChar char="•"/>
            </a:pPr>
            <a:r>
              <a:rPr lang="en-US" sz="2200">
                <a:ea typeface="+mn-lt"/>
                <a:cs typeface="+mn-lt"/>
              </a:rPr>
              <a:t>SSH can be used to connect to them</a:t>
            </a:r>
          </a:p>
          <a:p>
            <a:pPr marL="342900" indent="-342900">
              <a:buFont typeface="Arial,Sans-Serif"/>
              <a:buChar char="•"/>
            </a:pPr>
            <a:r>
              <a:rPr lang="en-US" sz="2200">
                <a:ea typeface="+mn-lt"/>
                <a:cs typeface="+mn-lt"/>
              </a:rPr>
              <a:t>Check used network interface</a:t>
            </a:r>
            <a:endParaRPr lang="cs-CZ" sz="2200">
              <a:ea typeface="+mn-lt"/>
              <a:cs typeface="+mn-lt"/>
            </a:endParaRPr>
          </a:p>
          <a:p>
            <a:pPr marL="800100" lvl="1" indent="-342900">
              <a:buFont typeface="Arial,Sans-Serif"/>
              <a:buChar char="•"/>
            </a:pPr>
            <a:r>
              <a:rPr lang="en-US" sz="2200">
                <a:ea typeface="+mn-lt"/>
                <a:cs typeface="+mn-lt"/>
              </a:rPr>
              <a:t>Usually auto-detected correctly, but not always</a:t>
            </a:r>
          </a:p>
          <a:p>
            <a:pPr marL="800100" lvl="1" indent="-342900">
              <a:buFont typeface="Arial,Sans-Serif"/>
              <a:buChar char="•"/>
            </a:pPr>
            <a:r>
              <a:rPr lang="en-US" sz="2200">
                <a:ea typeface="+mn-lt"/>
                <a:cs typeface="+mn-lt"/>
              </a:rPr>
              <a:t>InfiniBand (</a:t>
            </a:r>
            <a:r>
              <a:rPr lang="en-US" sz="2200">
                <a:latin typeface="Consolas"/>
                <a:ea typeface="+mn-lt"/>
                <a:cs typeface="+mn-lt"/>
              </a:rPr>
              <a:t>ib</a:t>
            </a:r>
            <a:r>
              <a:rPr lang="en-US" sz="2200">
                <a:ea typeface="+mn-lt"/>
                <a:cs typeface="+mn-lt"/>
              </a:rPr>
              <a:t>) vs TCP (</a:t>
            </a:r>
            <a:r>
              <a:rPr lang="en-US" sz="2200">
                <a:latin typeface="Consolas"/>
                <a:ea typeface="+mn-lt"/>
                <a:cs typeface="+mn-lt"/>
              </a:rPr>
              <a:t>eth</a:t>
            </a:r>
            <a:r>
              <a:rPr lang="en-US" sz="2200">
                <a:ea typeface="+mn-lt"/>
                <a:cs typeface="+mn-lt"/>
              </a:rPr>
              <a:t>)</a:t>
            </a:r>
            <a:endParaRPr lang="en-US"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60437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sz="half" idx="1"/>
          </p:nvPr>
        </p:nvSpPr>
        <p:spPr>
          <a:xfrm>
            <a:off x="843516" y="956928"/>
            <a:ext cx="7689714" cy="5788337"/>
          </a:xfrm>
          <a:prstGeom prst="rect">
            <a:avLst/>
          </a:prstGeom>
        </p:spPr>
        <p:txBody>
          <a:bodyPr lIns="91440" tIns="45720" rIns="91440" bIns="45720" anchor="t"/>
          <a:lstStyle/>
          <a:p>
            <a:r>
              <a:rPr lang="en-GB" sz="3200" dirty="0">
                <a:ea typeface="+mn-lt"/>
                <a:cs typeface="+mn-lt"/>
              </a:rPr>
              <a:t>Remote development</a:t>
            </a:r>
          </a:p>
          <a:p>
            <a:r>
              <a:rPr lang="en-GB" sz="3200" dirty="0">
                <a:ea typeface="+mn-lt"/>
                <a:cs typeface="+mn-lt"/>
              </a:rPr>
              <a:t>Modules</a:t>
            </a:r>
            <a:endParaRPr lang="en-US" sz="3200" dirty="0">
              <a:ea typeface="+mn-lt"/>
              <a:cs typeface="+mn-lt"/>
            </a:endParaRPr>
          </a:p>
          <a:p>
            <a:pPr lvl="1">
              <a:buFont typeface="Courier New" panose="05000000000000000000" pitchFamily="2" charset="2"/>
              <a:buChar char="o"/>
            </a:pPr>
            <a:r>
              <a:rPr lang="en-GB" sz="2800" dirty="0">
                <a:cs typeface="Calibri"/>
              </a:rPr>
              <a:t>Available software on clusters</a:t>
            </a:r>
          </a:p>
          <a:p>
            <a:r>
              <a:rPr lang="en-US" sz="3200" dirty="0">
                <a:latin typeface="Co"/>
                <a:cs typeface="Calibri"/>
              </a:rPr>
              <a:t>Common toolchains (</a:t>
            </a:r>
            <a:r>
              <a:rPr lang="en-US" sz="3200" dirty="0">
                <a:cs typeface="Calibri"/>
              </a:rPr>
              <a:t>C/C++, Python)</a:t>
            </a:r>
          </a:p>
          <a:p>
            <a:r>
              <a:rPr lang="en-GB" sz="3200" dirty="0">
                <a:cs typeface="Calibri"/>
              </a:rPr>
              <a:t>Containerization</a:t>
            </a:r>
          </a:p>
          <a:p>
            <a:r>
              <a:rPr lang="en-GB" sz="3200" dirty="0">
                <a:cs typeface="Calibri"/>
              </a:rPr>
              <a:t>Gitlab, CI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t">
            <a:normAutofit fontScale="90000"/>
          </a:bodyPr>
          <a:lstStyle/>
          <a:p>
            <a:pPr algn="l"/>
            <a:r>
              <a:rPr lang="en-GB" dirty="0">
                <a:latin typeface="Calibri"/>
                <a:cs typeface="Calibri"/>
              </a:rPr>
              <a:t>Outline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2417387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sz="half" idx="1"/>
          </p:nvPr>
        </p:nvSpPr>
        <p:spPr>
          <a:xfrm>
            <a:off x="843516" y="878996"/>
            <a:ext cx="11350215" cy="1121087"/>
          </a:xfrm>
        </p:spPr>
        <p:txBody>
          <a:bodyPr anchor="t"/>
          <a:lstStyle/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t">
            <a:normAutofit/>
          </a:bodyPr>
          <a:lstStyle/>
          <a:p>
            <a:pPr algn="l"/>
            <a:r>
              <a:rPr lang="cs-CZ" sz="3600">
                <a:solidFill>
                  <a:srgbClr val="818386"/>
                </a:solidFill>
                <a:latin typeface="Calibri"/>
                <a:cs typeface="Calibri"/>
              </a:rPr>
              <a:t>NUMA (non-uniform memory access)</a:t>
            </a:r>
            <a:endParaRPr lang="en-US"/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9985BA6B-7C36-461F-8B30-0B8EA3673FF0}"/>
              </a:ext>
            </a:extLst>
          </p:cNvPr>
          <p:cNvSpPr txBox="1"/>
          <p:nvPr/>
        </p:nvSpPr>
        <p:spPr>
          <a:xfrm>
            <a:off x="845127" y="768922"/>
            <a:ext cx="8992244" cy="43088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Arial"/>
              <a:buChar char="•"/>
            </a:pPr>
            <a:endParaRPr lang="en-US" sz="2200" dirty="0">
              <a:latin typeface="Calibri"/>
              <a:ea typeface="+mn-lt"/>
              <a:cs typeface="+mn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A0869BA-AD09-47C7-8017-16413A5370EF}"/>
              </a:ext>
            </a:extLst>
          </p:cNvPr>
          <p:cNvSpPr txBox="1"/>
          <p:nvPr/>
        </p:nvSpPr>
        <p:spPr>
          <a:xfrm>
            <a:off x="905219" y="831773"/>
            <a:ext cx="9766452" cy="147732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>
                <a:cs typeface="Arial"/>
              </a:rPr>
              <a:t>NUMA node - </a:t>
            </a:r>
            <a:r>
              <a:rPr lang="en-US">
                <a:ea typeface="+mn-lt"/>
                <a:cs typeface="+mn-lt"/>
              </a:rPr>
              <a:t>set of cores and memory with the "same distance" to each other</a:t>
            </a:r>
            <a:endParaRPr lang="en-US" dirty="0">
              <a:cs typeface="Arial"/>
            </a:endParaRPr>
          </a:p>
          <a:p>
            <a:pPr marL="742950" lvl="1" indent="-285750">
              <a:buFont typeface="Arial"/>
              <a:buChar char="•"/>
            </a:pPr>
            <a:r>
              <a:rPr lang="en-US">
                <a:cs typeface="Arial"/>
              </a:rPr>
              <a:t>Memory access to a different ("farther") node is slower!</a:t>
            </a:r>
          </a:p>
          <a:p>
            <a:pPr marL="285750" indent="-285750">
              <a:buFont typeface="Arial"/>
              <a:buChar char="•"/>
            </a:pPr>
            <a:r>
              <a:rPr lang="en-US">
                <a:latin typeface="Calibri" panose="020F0502020204030204"/>
                <a:cs typeface="Arial"/>
              </a:rPr>
              <a:t>Salomon has 2 NUMA nodes (each has 12 cores and 64 GiB RAM)</a:t>
            </a:r>
          </a:p>
          <a:p>
            <a:pPr marL="285750" indent="-285750">
              <a:buFont typeface="Arial"/>
              <a:buChar char="•"/>
            </a:pPr>
            <a:r>
              <a:rPr lang="en-US">
                <a:latin typeface="Calibri" panose="020F0502020204030204"/>
                <a:cs typeface="Arial"/>
              </a:rPr>
              <a:t>Barbora has 2 NUMA nodes (each has 18 cores and 93 GiB RAM)</a:t>
            </a:r>
            <a:endParaRPr lang="en-US" dirty="0">
              <a:latin typeface="Calibri" panose="020F0502020204030204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en-US">
                <a:latin typeface="Calibri" panose="020F0502020204030204"/>
                <a:cs typeface="Arial"/>
              </a:rPr>
              <a:t>Check NUMA topology: </a:t>
            </a:r>
            <a:r>
              <a:rPr lang="en-US">
                <a:latin typeface="Consolas"/>
                <a:cs typeface="Arial"/>
              </a:rPr>
              <a:t>$ ml hwloc &amp;&amp; </a:t>
            </a:r>
            <a:r>
              <a:rPr lang="en-US">
                <a:latin typeface="Consolas"/>
                <a:cs typeface="Calibri"/>
              </a:rPr>
              <a:t>ls topo --no-io --output-format txt</a:t>
            </a:r>
          </a:p>
        </p:txBody>
      </p:sp>
      <p:pic>
        <p:nvPicPr>
          <p:cNvPr id="9" name="Picture 9">
            <a:extLst>
              <a:ext uri="{FF2B5EF4-FFF2-40B4-BE49-F238E27FC236}">
                <a16:creationId xmlns:a16="http://schemas.microsoft.com/office/drawing/2014/main" id="{4D56A02D-4B30-42EB-B8EE-C1A64AA359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3266" y="2314296"/>
            <a:ext cx="7159128" cy="4405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802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sz="half" idx="1"/>
          </p:nvPr>
        </p:nvSpPr>
        <p:spPr>
          <a:xfrm>
            <a:off x="843516" y="878996"/>
            <a:ext cx="11350215" cy="1121087"/>
          </a:xfrm>
        </p:spPr>
        <p:txBody>
          <a:bodyPr anchor="t"/>
          <a:lstStyle/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t">
            <a:normAutofit/>
          </a:bodyPr>
          <a:lstStyle/>
          <a:p>
            <a:pPr algn="l"/>
            <a:r>
              <a:rPr lang="cs-CZ" sz="3600">
                <a:solidFill>
                  <a:srgbClr val="818386"/>
                </a:solidFill>
                <a:latin typeface="Calibri"/>
                <a:cs typeface="Calibri"/>
              </a:rPr>
              <a:t>NUMA Placement</a:t>
            </a:r>
            <a:endParaRPr lang="en-US"/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9985BA6B-7C36-461F-8B30-0B8EA3673FF0}"/>
              </a:ext>
            </a:extLst>
          </p:cNvPr>
          <p:cNvSpPr txBox="1"/>
          <p:nvPr/>
        </p:nvSpPr>
        <p:spPr>
          <a:xfrm>
            <a:off x="845127" y="768922"/>
            <a:ext cx="8992244" cy="43088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Arial"/>
              <a:buChar char="•"/>
            </a:pPr>
            <a:endParaRPr lang="en-US" sz="2200" dirty="0">
              <a:latin typeface="Calibri"/>
              <a:ea typeface="+mn-lt"/>
              <a:cs typeface="+mn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A0869BA-AD09-47C7-8017-16413A5370EF}"/>
              </a:ext>
            </a:extLst>
          </p:cNvPr>
          <p:cNvSpPr txBox="1"/>
          <p:nvPr/>
        </p:nvSpPr>
        <p:spPr>
          <a:xfrm>
            <a:off x="905219" y="831773"/>
            <a:ext cx="9766452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>
                <a:cs typeface="Calibri"/>
              </a:rPr>
              <a:t>You can control on which cores will your threads run</a:t>
            </a:r>
            <a:endParaRPr lang="en-US" dirty="0">
              <a:cs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en-US">
                <a:cs typeface="Calibri"/>
              </a:rPr>
              <a:t>Use</a:t>
            </a:r>
            <a:r>
              <a:rPr lang="en-US" dirty="0">
                <a:ea typeface="+mn-lt"/>
                <a:cs typeface="+mn-lt"/>
              </a:rPr>
              <a:t> </a:t>
            </a:r>
            <a:r>
              <a:rPr lang="en-US" dirty="0">
                <a:ea typeface="+mn-lt"/>
                <a:cs typeface="+mn-lt"/>
                <a:hlinkClick r:id="rId3"/>
              </a:rPr>
              <a:t>numactl</a:t>
            </a:r>
            <a:r>
              <a:rPr lang="en-US">
                <a:ea typeface="+mn-lt"/>
                <a:cs typeface="+mn-lt"/>
              </a:rPr>
              <a:t> or </a:t>
            </a:r>
            <a:r>
              <a:rPr lang="en-US" dirty="0">
                <a:ea typeface="+mn-lt"/>
                <a:cs typeface="+mn-lt"/>
                <a:hlinkClick r:id="rId4"/>
              </a:rPr>
              <a:t>OpenMP binding</a:t>
            </a:r>
            <a:r>
              <a:rPr lang="en-US">
                <a:ea typeface="+mn-lt"/>
                <a:cs typeface="+mn-lt"/>
              </a:rPr>
              <a:t> env. variables</a:t>
            </a:r>
            <a:endParaRPr lang="en-US">
              <a:latin typeface="Consolas"/>
              <a:cs typeface="Calibri"/>
            </a:endParaRPr>
          </a:p>
        </p:txBody>
      </p:sp>
      <p:pic>
        <p:nvPicPr>
          <p:cNvPr id="14" name="Picture 14">
            <a:extLst>
              <a:ext uri="{FF2B5EF4-FFF2-40B4-BE49-F238E27FC236}">
                <a16:creationId xmlns:a16="http://schemas.microsoft.com/office/drawing/2014/main" id="{545E7991-ACAB-4D73-8326-FBA2E159B5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63269" y="1997838"/>
            <a:ext cx="4349825" cy="2697072"/>
          </a:xfrm>
          <a:prstGeom prst="rect">
            <a:avLst/>
          </a:prstGeom>
        </p:spPr>
      </p:pic>
      <p:pic>
        <p:nvPicPr>
          <p:cNvPr id="15" name="Picture 15">
            <a:extLst>
              <a:ext uri="{FF2B5EF4-FFF2-40B4-BE49-F238E27FC236}">
                <a16:creationId xmlns:a16="http://schemas.microsoft.com/office/drawing/2014/main" id="{448207E8-20EB-43D1-B25D-086023CE83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59073" y="1998562"/>
            <a:ext cx="4322283" cy="2697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370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sz="half" idx="1"/>
          </p:nvPr>
        </p:nvSpPr>
        <p:spPr>
          <a:xfrm>
            <a:off x="843516" y="878996"/>
            <a:ext cx="11350215" cy="1121087"/>
          </a:xfrm>
        </p:spPr>
        <p:txBody>
          <a:bodyPr anchor="t"/>
          <a:lstStyle/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t">
            <a:normAutofit/>
          </a:bodyPr>
          <a:lstStyle/>
          <a:p>
            <a:pPr algn="l"/>
            <a:r>
              <a:rPr lang="cs-CZ" sz="3600" dirty="0" err="1">
                <a:solidFill>
                  <a:srgbClr val="818386"/>
                </a:solidFill>
                <a:latin typeface="Calibri"/>
                <a:cs typeface="Calibri"/>
              </a:rPr>
              <a:t>Containerization</a:t>
            </a:r>
            <a:r>
              <a:rPr lang="cs-CZ" sz="3600" dirty="0">
                <a:solidFill>
                  <a:srgbClr val="818386"/>
                </a:solidFill>
                <a:latin typeface="Calibri"/>
                <a:cs typeface="Calibri"/>
              </a:rPr>
              <a:t> </a:t>
            </a:r>
            <a:r>
              <a:rPr lang="cs-CZ" sz="3600" dirty="0" err="1">
                <a:solidFill>
                  <a:srgbClr val="818386"/>
                </a:solidFill>
                <a:latin typeface="Calibri"/>
                <a:cs typeface="Calibri"/>
              </a:rPr>
              <a:t>using</a:t>
            </a:r>
            <a:r>
              <a:rPr lang="cs-CZ" sz="3600" dirty="0">
                <a:solidFill>
                  <a:srgbClr val="818386"/>
                </a:solidFill>
                <a:latin typeface="Calibri"/>
                <a:cs typeface="Calibri"/>
              </a:rPr>
              <a:t> </a:t>
            </a:r>
            <a:r>
              <a:rPr lang="cs-CZ" sz="3600" dirty="0" err="1">
                <a:solidFill>
                  <a:srgbClr val="818386"/>
                </a:solidFill>
                <a:latin typeface="Calibri"/>
                <a:cs typeface="Calibri"/>
              </a:rPr>
              <a:t>Apptainer</a:t>
            </a:r>
            <a:endParaRPr lang="en-US" dirty="0" err="1"/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9985BA6B-7C36-461F-8B30-0B8EA3673FF0}"/>
              </a:ext>
            </a:extLst>
          </p:cNvPr>
          <p:cNvSpPr txBox="1"/>
          <p:nvPr/>
        </p:nvSpPr>
        <p:spPr>
          <a:xfrm>
            <a:off x="845127" y="879091"/>
            <a:ext cx="10718221" cy="31393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cs-CZ" sz="2200" dirty="0" err="1">
                <a:ea typeface="+mn-lt"/>
                <a:cs typeface="+mn-lt"/>
              </a:rPr>
              <a:t>Containers</a:t>
            </a:r>
            <a:r>
              <a:rPr lang="cs-CZ" sz="2200" dirty="0">
                <a:ea typeface="+mn-lt"/>
                <a:cs typeface="+mn-lt"/>
              </a:rPr>
              <a:t> </a:t>
            </a:r>
            <a:r>
              <a:rPr lang="cs-CZ" sz="2200" dirty="0" err="1">
                <a:ea typeface="+mn-lt"/>
                <a:cs typeface="+mn-lt"/>
              </a:rPr>
              <a:t>allow</a:t>
            </a:r>
            <a:r>
              <a:rPr lang="cs-CZ" sz="2200" dirty="0">
                <a:ea typeface="+mn-lt"/>
                <a:cs typeface="+mn-lt"/>
              </a:rPr>
              <a:t> </a:t>
            </a:r>
            <a:r>
              <a:rPr lang="cs-CZ" sz="2200" dirty="0" err="1">
                <a:ea typeface="+mn-lt"/>
                <a:cs typeface="+mn-lt"/>
              </a:rPr>
              <a:t>you</a:t>
            </a:r>
            <a:r>
              <a:rPr lang="cs-CZ" sz="2200" dirty="0">
                <a:ea typeface="+mn-lt"/>
                <a:cs typeface="+mn-lt"/>
              </a:rPr>
              <a:t> to</a:t>
            </a:r>
          </a:p>
          <a:p>
            <a:pPr marL="800100" lvl="1" indent="-342900">
              <a:buFont typeface="Arial"/>
              <a:buChar char="•"/>
            </a:pPr>
            <a:r>
              <a:rPr lang="cs-CZ" sz="2200" dirty="0" err="1">
                <a:ea typeface="+mn-lt"/>
                <a:cs typeface="+mn-lt"/>
              </a:rPr>
              <a:t>Prepare</a:t>
            </a:r>
            <a:r>
              <a:rPr lang="cs-CZ" sz="2200" dirty="0">
                <a:ea typeface="+mn-lt"/>
                <a:cs typeface="+mn-lt"/>
              </a:rPr>
              <a:t> </a:t>
            </a:r>
            <a:r>
              <a:rPr lang="cs-CZ" sz="2200" dirty="0" err="1">
                <a:ea typeface="+mn-lt"/>
                <a:cs typeface="+mn-lt"/>
              </a:rPr>
              <a:t>your</a:t>
            </a:r>
            <a:r>
              <a:rPr lang="cs-CZ" sz="2200" dirty="0">
                <a:ea typeface="+mn-lt"/>
                <a:cs typeface="+mn-lt"/>
              </a:rPr>
              <a:t> </a:t>
            </a:r>
            <a:r>
              <a:rPr lang="cs-CZ" sz="2200" dirty="0" err="1">
                <a:ea typeface="+mn-lt"/>
                <a:cs typeface="+mn-lt"/>
              </a:rPr>
              <a:t>code</a:t>
            </a:r>
            <a:r>
              <a:rPr lang="cs-CZ" sz="2200" dirty="0">
                <a:ea typeface="+mn-lt"/>
                <a:cs typeface="+mn-lt"/>
              </a:rPr>
              <a:t> and </a:t>
            </a:r>
            <a:r>
              <a:rPr lang="cs-CZ" sz="2200" dirty="0" err="1">
                <a:ea typeface="+mn-lt"/>
                <a:cs typeface="+mn-lt"/>
              </a:rPr>
              <a:t>all</a:t>
            </a:r>
            <a:r>
              <a:rPr lang="cs-CZ" sz="2200" dirty="0">
                <a:ea typeface="+mn-lt"/>
                <a:cs typeface="+mn-lt"/>
              </a:rPr>
              <a:t> </a:t>
            </a:r>
            <a:r>
              <a:rPr lang="cs-CZ" sz="2200" dirty="0" err="1">
                <a:ea typeface="+mn-lt"/>
                <a:cs typeface="+mn-lt"/>
              </a:rPr>
              <a:t>dependencies</a:t>
            </a:r>
            <a:endParaRPr lang="cs-CZ" sz="2200">
              <a:ea typeface="+mn-lt"/>
              <a:cs typeface="+mn-lt"/>
            </a:endParaRPr>
          </a:p>
          <a:p>
            <a:pPr marL="800100" lvl="1" indent="-342900">
              <a:buFont typeface="Arial"/>
              <a:buChar char="•"/>
            </a:pPr>
            <a:r>
              <a:rPr lang="cs-CZ" sz="2200" dirty="0" err="1">
                <a:ea typeface="+mn-lt"/>
                <a:cs typeface="+mn-lt"/>
              </a:rPr>
              <a:t>Distribute</a:t>
            </a:r>
            <a:r>
              <a:rPr lang="cs-CZ" sz="2200" dirty="0">
                <a:ea typeface="+mn-lt"/>
                <a:cs typeface="+mn-lt"/>
              </a:rPr>
              <a:t> </a:t>
            </a:r>
            <a:r>
              <a:rPr lang="cs-CZ" sz="2200" dirty="0" err="1">
                <a:ea typeface="+mn-lt"/>
                <a:cs typeface="+mn-lt"/>
              </a:rPr>
              <a:t>them</a:t>
            </a:r>
            <a:r>
              <a:rPr lang="cs-CZ" sz="2200" dirty="0">
                <a:ea typeface="+mn-lt"/>
                <a:cs typeface="+mn-lt"/>
              </a:rPr>
              <a:t> </a:t>
            </a:r>
            <a:r>
              <a:rPr lang="cs-CZ" sz="2200" dirty="0" err="1">
                <a:ea typeface="+mn-lt"/>
                <a:cs typeface="+mn-lt"/>
              </a:rPr>
              <a:t>easily</a:t>
            </a:r>
            <a:r>
              <a:rPr lang="cs-CZ" sz="2200" dirty="0">
                <a:ea typeface="+mn-lt"/>
                <a:cs typeface="+mn-lt"/>
              </a:rPr>
              <a:t> in </a:t>
            </a:r>
            <a:r>
              <a:rPr lang="cs-CZ" sz="2200" dirty="0" err="1">
                <a:ea typeface="+mn-lt"/>
                <a:cs typeface="+mn-lt"/>
              </a:rPr>
              <a:t>the</a:t>
            </a:r>
            <a:r>
              <a:rPr lang="cs-CZ" sz="2200" dirty="0">
                <a:ea typeface="+mn-lt"/>
                <a:cs typeface="+mn-lt"/>
              </a:rPr>
              <a:t> </a:t>
            </a:r>
            <a:r>
              <a:rPr lang="cs-CZ" sz="2200" dirty="0" err="1">
                <a:ea typeface="+mn-lt"/>
                <a:cs typeface="+mn-lt"/>
              </a:rPr>
              <a:t>form</a:t>
            </a:r>
            <a:r>
              <a:rPr lang="cs-CZ" sz="2200" dirty="0">
                <a:ea typeface="+mn-lt"/>
                <a:cs typeface="+mn-lt"/>
              </a:rPr>
              <a:t> </a:t>
            </a:r>
            <a:r>
              <a:rPr lang="cs-CZ" sz="2200" dirty="0" err="1">
                <a:ea typeface="+mn-lt"/>
                <a:cs typeface="+mn-lt"/>
              </a:rPr>
              <a:t>of</a:t>
            </a:r>
            <a:r>
              <a:rPr lang="cs-CZ" sz="2200" dirty="0">
                <a:ea typeface="+mn-lt"/>
                <a:cs typeface="+mn-lt"/>
              </a:rPr>
              <a:t> </a:t>
            </a:r>
            <a:r>
              <a:rPr lang="cs-CZ" sz="2200" dirty="0" err="1">
                <a:ea typeface="+mn-lt"/>
                <a:cs typeface="+mn-lt"/>
              </a:rPr>
              <a:t>an</a:t>
            </a:r>
            <a:r>
              <a:rPr lang="cs-CZ" sz="2200" dirty="0">
                <a:ea typeface="+mn-lt"/>
                <a:cs typeface="+mn-lt"/>
              </a:rPr>
              <a:t> archive (image)</a:t>
            </a:r>
          </a:p>
          <a:p>
            <a:pPr marL="800100" lvl="1" indent="-342900">
              <a:buFont typeface="Arial"/>
              <a:buChar char="•"/>
            </a:pPr>
            <a:r>
              <a:rPr lang="cs-CZ" sz="2200" dirty="0" err="1">
                <a:ea typeface="+mn-lt"/>
                <a:cs typeface="+mn-lt"/>
              </a:rPr>
              <a:t>Execute</a:t>
            </a:r>
            <a:r>
              <a:rPr lang="cs-CZ" sz="2200" dirty="0">
                <a:ea typeface="+mn-lt"/>
                <a:cs typeface="+mn-lt"/>
              </a:rPr>
              <a:t> </a:t>
            </a:r>
            <a:r>
              <a:rPr lang="cs-CZ" sz="2200" dirty="0" err="1">
                <a:ea typeface="+mn-lt"/>
                <a:cs typeface="+mn-lt"/>
              </a:rPr>
              <a:t>them</a:t>
            </a:r>
            <a:r>
              <a:rPr lang="cs-CZ" sz="2200" dirty="0">
                <a:ea typeface="+mn-lt"/>
                <a:cs typeface="+mn-lt"/>
              </a:rPr>
              <a:t> in a </a:t>
            </a:r>
            <a:r>
              <a:rPr lang="cs-CZ" sz="2200" dirty="0" err="1">
                <a:ea typeface="+mn-lt"/>
                <a:cs typeface="+mn-lt"/>
              </a:rPr>
              <a:t>sandboxed</a:t>
            </a:r>
            <a:r>
              <a:rPr lang="cs-CZ" sz="2200" dirty="0">
                <a:ea typeface="+mn-lt"/>
                <a:cs typeface="+mn-lt"/>
              </a:rPr>
              <a:t> environment</a:t>
            </a:r>
          </a:p>
          <a:p>
            <a:pPr marL="342900" indent="-342900">
              <a:buFont typeface="Arial"/>
              <a:buChar char="•"/>
            </a:pPr>
            <a:r>
              <a:rPr lang="cs-CZ" sz="2200" dirty="0" err="1">
                <a:ea typeface="+mn-lt"/>
                <a:cs typeface="+mn-lt"/>
              </a:rPr>
              <a:t>Popular</a:t>
            </a:r>
            <a:r>
              <a:rPr lang="cs-CZ" sz="2200" dirty="0">
                <a:ea typeface="+mn-lt"/>
                <a:cs typeface="+mn-lt"/>
              </a:rPr>
              <a:t> </a:t>
            </a:r>
            <a:r>
              <a:rPr lang="cs-CZ" sz="2200" dirty="0" err="1">
                <a:ea typeface="+mn-lt"/>
                <a:cs typeface="+mn-lt"/>
              </a:rPr>
              <a:t>container</a:t>
            </a:r>
            <a:r>
              <a:rPr lang="cs-CZ" sz="2200" dirty="0">
                <a:ea typeface="+mn-lt"/>
                <a:cs typeface="+mn-lt"/>
              </a:rPr>
              <a:t> </a:t>
            </a:r>
            <a:r>
              <a:rPr lang="cs-CZ" sz="2200" dirty="0" err="1">
                <a:ea typeface="+mn-lt"/>
                <a:cs typeface="+mn-lt"/>
              </a:rPr>
              <a:t>solution</a:t>
            </a:r>
            <a:r>
              <a:rPr lang="cs-CZ" sz="2200" dirty="0">
                <a:ea typeface="+mn-lt"/>
                <a:cs typeface="+mn-lt"/>
              </a:rPr>
              <a:t> </a:t>
            </a:r>
            <a:r>
              <a:rPr lang="cs-CZ" sz="2200" dirty="0" err="1">
                <a:ea typeface="+mn-lt"/>
                <a:cs typeface="+mn-lt"/>
              </a:rPr>
              <a:t>is</a:t>
            </a:r>
            <a:r>
              <a:rPr lang="cs-CZ" sz="2200" dirty="0">
                <a:ea typeface="+mn-lt"/>
                <a:cs typeface="+mn-lt"/>
              </a:rPr>
              <a:t> </a:t>
            </a:r>
            <a:r>
              <a:rPr lang="cs-CZ" sz="2200" dirty="0" err="1">
                <a:ea typeface="+mn-lt"/>
                <a:cs typeface="+mn-lt"/>
              </a:rPr>
              <a:t>Docker</a:t>
            </a:r>
            <a:endParaRPr lang="cs-CZ" sz="2200">
              <a:ea typeface="+mn-lt"/>
              <a:cs typeface="+mn-lt"/>
            </a:endParaRPr>
          </a:p>
          <a:p>
            <a:pPr marL="800100" lvl="1" indent="-342900">
              <a:buFont typeface="Arial"/>
              <a:buChar char="•"/>
            </a:pPr>
            <a:r>
              <a:rPr lang="cs-CZ" sz="2200" dirty="0">
                <a:ea typeface="+mn-lt"/>
                <a:cs typeface="+mn-lt"/>
              </a:rPr>
              <a:t>It </a:t>
            </a:r>
            <a:r>
              <a:rPr lang="cs-CZ" sz="2200" dirty="0" err="1">
                <a:ea typeface="+mn-lt"/>
                <a:cs typeface="+mn-lt"/>
              </a:rPr>
              <a:t>cannot</a:t>
            </a:r>
            <a:r>
              <a:rPr lang="cs-CZ" sz="2200" dirty="0">
                <a:ea typeface="+mn-lt"/>
                <a:cs typeface="+mn-lt"/>
              </a:rPr>
              <a:t> </a:t>
            </a:r>
            <a:r>
              <a:rPr lang="cs-CZ" sz="2200" dirty="0" err="1">
                <a:ea typeface="+mn-lt"/>
                <a:cs typeface="+mn-lt"/>
              </a:rPr>
              <a:t>be</a:t>
            </a:r>
            <a:r>
              <a:rPr lang="cs-CZ" sz="2200" dirty="0">
                <a:ea typeface="+mn-lt"/>
                <a:cs typeface="+mn-lt"/>
              </a:rPr>
              <a:t> </a:t>
            </a:r>
            <a:r>
              <a:rPr lang="cs-CZ" sz="2200" dirty="0" err="1">
                <a:ea typeface="+mn-lt"/>
                <a:cs typeface="+mn-lt"/>
              </a:rPr>
              <a:t>used</a:t>
            </a:r>
            <a:r>
              <a:rPr lang="cs-CZ" sz="2200" dirty="0">
                <a:ea typeface="+mn-lt"/>
                <a:cs typeface="+mn-lt"/>
              </a:rPr>
              <a:t> on IT4I </a:t>
            </a:r>
            <a:r>
              <a:rPr lang="cs-CZ" sz="2200" dirty="0" err="1">
                <a:ea typeface="+mn-lt"/>
                <a:cs typeface="+mn-lt"/>
              </a:rPr>
              <a:t>clusters</a:t>
            </a:r>
            <a:r>
              <a:rPr lang="cs-CZ" sz="2200" dirty="0">
                <a:ea typeface="+mn-lt"/>
                <a:cs typeface="+mn-lt"/>
              </a:rPr>
              <a:t> </a:t>
            </a:r>
            <a:r>
              <a:rPr lang="cs-CZ" sz="2200" dirty="0" err="1">
                <a:ea typeface="+mn-lt"/>
                <a:cs typeface="+mn-lt"/>
              </a:rPr>
              <a:t>directly</a:t>
            </a:r>
            <a:r>
              <a:rPr lang="cs-CZ" sz="2200" dirty="0">
                <a:ea typeface="+mn-lt"/>
                <a:cs typeface="+mn-lt"/>
              </a:rPr>
              <a:t> </a:t>
            </a:r>
            <a:r>
              <a:rPr lang="cs-CZ" sz="2200" dirty="0" err="1">
                <a:ea typeface="+mn-lt"/>
                <a:cs typeface="+mn-lt"/>
              </a:rPr>
              <a:t>because</a:t>
            </a:r>
            <a:r>
              <a:rPr lang="cs-CZ" sz="2200" dirty="0">
                <a:ea typeface="+mn-lt"/>
                <a:cs typeface="+mn-lt"/>
              </a:rPr>
              <a:t> </a:t>
            </a:r>
            <a:r>
              <a:rPr lang="cs-CZ" sz="2200" dirty="0" err="1">
                <a:ea typeface="+mn-lt"/>
                <a:cs typeface="+mn-lt"/>
              </a:rPr>
              <a:t>of</a:t>
            </a:r>
            <a:r>
              <a:rPr lang="cs-CZ" sz="2200" dirty="0">
                <a:ea typeface="+mn-lt"/>
                <a:cs typeface="+mn-lt"/>
              </a:rPr>
              <a:t> </a:t>
            </a:r>
            <a:r>
              <a:rPr lang="cs-CZ" sz="2200" dirty="0" err="1">
                <a:ea typeface="+mn-lt"/>
                <a:cs typeface="+mn-lt"/>
              </a:rPr>
              <a:t>security</a:t>
            </a:r>
            <a:r>
              <a:rPr lang="cs-CZ" sz="2200" dirty="0">
                <a:ea typeface="+mn-lt"/>
                <a:cs typeface="+mn-lt"/>
              </a:rPr>
              <a:t> </a:t>
            </a:r>
            <a:r>
              <a:rPr lang="cs-CZ" sz="2200" dirty="0" err="1">
                <a:ea typeface="+mn-lt"/>
                <a:cs typeface="+mn-lt"/>
              </a:rPr>
              <a:t>issues</a:t>
            </a:r>
            <a:endParaRPr lang="cs-CZ" sz="2200">
              <a:ea typeface="+mn-lt"/>
              <a:cs typeface="+mn-lt"/>
            </a:endParaRPr>
          </a:p>
          <a:p>
            <a:pPr marL="342900" indent="-342900">
              <a:buFont typeface="Arial"/>
              <a:buChar char="•"/>
            </a:pPr>
            <a:r>
              <a:rPr lang="cs-CZ" sz="2200" dirty="0" err="1">
                <a:ea typeface="+mn-lt"/>
                <a:cs typeface="+mn-lt"/>
              </a:rPr>
              <a:t>You</a:t>
            </a:r>
            <a:r>
              <a:rPr lang="cs-CZ" sz="2200" dirty="0">
                <a:ea typeface="+mn-lt"/>
                <a:cs typeface="+mn-lt"/>
              </a:rPr>
              <a:t> </a:t>
            </a:r>
            <a:r>
              <a:rPr lang="cs-CZ" sz="2200" dirty="0" err="1">
                <a:ea typeface="+mn-lt"/>
                <a:cs typeface="+mn-lt"/>
              </a:rPr>
              <a:t>can</a:t>
            </a:r>
            <a:r>
              <a:rPr lang="cs-CZ" sz="2200" dirty="0">
                <a:ea typeface="+mn-lt"/>
                <a:cs typeface="+mn-lt"/>
              </a:rPr>
              <a:t> use </a:t>
            </a:r>
            <a:r>
              <a:rPr lang="cs-CZ" sz="2200" dirty="0" err="1">
                <a:ea typeface="+mn-lt"/>
                <a:cs typeface="+mn-lt"/>
              </a:rPr>
              <a:t>Apptainer</a:t>
            </a:r>
            <a:r>
              <a:rPr lang="cs-CZ" sz="2200" dirty="0">
                <a:cs typeface="Calibri"/>
              </a:rPr>
              <a:t> </a:t>
            </a:r>
            <a:r>
              <a:rPr lang="cs-CZ" sz="2200" dirty="0" err="1">
                <a:cs typeface="Calibri"/>
              </a:rPr>
              <a:t>instead</a:t>
            </a:r>
            <a:endParaRPr lang="cs-CZ" sz="2200" dirty="0" err="1">
              <a:ea typeface="+mn-lt"/>
              <a:cs typeface="+mn-lt"/>
            </a:endParaRPr>
          </a:p>
          <a:p>
            <a:pPr marL="800100" lvl="1" indent="-342900">
              <a:buFont typeface="Arial"/>
              <a:buChar char="•"/>
            </a:pPr>
            <a:r>
              <a:rPr lang="cs-CZ" sz="2200" dirty="0" err="1">
                <a:cs typeface="Calibri"/>
              </a:rPr>
              <a:t>Preferred</a:t>
            </a:r>
            <a:r>
              <a:rPr lang="cs-CZ" sz="2200" dirty="0">
                <a:cs typeface="Calibri"/>
              </a:rPr>
              <a:t> </a:t>
            </a:r>
            <a:r>
              <a:rPr lang="cs-CZ" sz="2200" dirty="0" err="1">
                <a:cs typeface="Calibri"/>
              </a:rPr>
              <a:t>deployment</a:t>
            </a:r>
            <a:r>
              <a:rPr lang="cs-CZ" sz="2200" dirty="0">
                <a:cs typeface="Calibri"/>
              </a:rPr>
              <a:t> </a:t>
            </a:r>
            <a:r>
              <a:rPr lang="cs-CZ" sz="2200" dirty="0" err="1">
                <a:cs typeface="Calibri"/>
              </a:rPr>
              <a:t>method</a:t>
            </a:r>
            <a:r>
              <a:rPr lang="cs-CZ" sz="2200" dirty="0">
                <a:cs typeface="Calibri"/>
              </a:rPr>
              <a:t> on DGX-2</a:t>
            </a:r>
          </a:p>
          <a:p>
            <a:pPr marL="800100" lvl="1" indent="-342900">
              <a:buFont typeface="Arial"/>
              <a:buChar char="•"/>
            </a:pPr>
            <a:r>
              <a:rPr lang="cs-CZ" sz="2200" dirty="0" err="1">
                <a:cs typeface="Calibri"/>
              </a:rPr>
              <a:t>Nvidia</a:t>
            </a:r>
            <a:r>
              <a:rPr lang="cs-CZ" sz="2200" dirty="0">
                <a:cs typeface="Calibri"/>
              </a:rPr>
              <a:t> </a:t>
            </a:r>
            <a:r>
              <a:rPr lang="cs-CZ" sz="2200" dirty="0" err="1">
                <a:cs typeface="Calibri"/>
              </a:rPr>
              <a:t>containers</a:t>
            </a:r>
            <a:r>
              <a:rPr lang="cs-CZ" sz="2200" dirty="0">
                <a:cs typeface="Calibri"/>
              </a:rPr>
              <a:t> </a:t>
            </a:r>
            <a:r>
              <a:rPr lang="cs-CZ" sz="2200" dirty="0" err="1">
                <a:cs typeface="Calibri"/>
              </a:rPr>
              <a:t>available</a:t>
            </a:r>
            <a:r>
              <a:rPr lang="cs-CZ" sz="2200" dirty="0">
                <a:cs typeface="Calibri"/>
              </a:rPr>
              <a:t> </a:t>
            </a:r>
            <a:r>
              <a:rPr lang="cs-CZ" sz="2200" dirty="0" err="1">
                <a:cs typeface="Calibri"/>
              </a:rPr>
              <a:t>at</a:t>
            </a:r>
            <a:r>
              <a:rPr lang="cs-CZ" sz="2200" dirty="0">
                <a:cs typeface="Calibri"/>
              </a:rPr>
              <a:t> </a:t>
            </a:r>
            <a:r>
              <a:rPr lang="cs-CZ" sz="2200" dirty="0">
                <a:ea typeface="+mn-lt"/>
                <a:cs typeface="+mn-lt"/>
                <a:hlinkClick r:id="rId3"/>
              </a:rPr>
              <a:t>NGC</a:t>
            </a:r>
            <a:endParaRPr lang="cs-CZ" sz="2200" dirty="0">
              <a:ea typeface="+mn-lt"/>
              <a:cs typeface="+mn-lt"/>
            </a:endParaRPr>
          </a:p>
        </p:txBody>
      </p:sp>
      <p:grpSp>
        <p:nvGrpSpPr>
          <p:cNvPr id="5" name="Skupina 4">
            <a:extLst>
              <a:ext uri="{FF2B5EF4-FFF2-40B4-BE49-F238E27FC236}">
                <a16:creationId xmlns:a16="http://schemas.microsoft.com/office/drawing/2014/main" id="{2BB62AC3-188B-4906-81A4-95F39741C925}"/>
              </a:ext>
            </a:extLst>
          </p:cNvPr>
          <p:cNvGrpSpPr/>
          <p:nvPr/>
        </p:nvGrpSpPr>
        <p:grpSpPr>
          <a:xfrm>
            <a:off x="841663" y="6235986"/>
            <a:ext cx="8686797" cy="646331"/>
            <a:chOff x="2703368" y="3962400"/>
            <a:chExt cx="8011389" cy="646331"/>
          </a:xfrm>
        </p:grpSpPr>
        <p:sp>
          <p:nvSpPr>
            <p:cNvPr id="12" name="TextovéPole 11">
              <a:extLst>
                <a:ext uri="{FF2B5EF4-FFF2-40B4-BE49-F238E27FC236}">
                  <a16:creationId xmlns:a16="http://schemas.microsoft.com/office/drawing/2014/main" id="{CBD46D78-2FCE-489F-A001-E6121C7872D6}"/>
                </a:ext>
              </a:extLst>
            </p:cNvPr>
            <p:cNvSpPr txBox="1"/>
            <p:nvPr/>
          </p:nvSpPr>
          <p:spPr>
            <a:xfrm>
              <a:off x="3001241" y="3962400"/>
              <a:ext cx="7713516" cy="646331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cs-CZ" dirty="0">
                  <a:ea typeface="+mn-lt"/>
                  <a:cs typeface="+mn-lt"/>
                </a:rPr>
                <a:t>IT4I </a:t>
              </a:r>
              <a:r>
                <a:rPr lang="cs-CZ" dirty="0" err="1">
                  <a:ea typeface="+mn-lt"/>
                  <a:cs typeface="+mn-lt"/>
                </a:rPr>
                <a:t>helper</a:t>
              </a:r>
              <a:r>
                <a:rPr lang="cs-CZ" dirty="0">
                  <a:ea typeface="+mn-lt"/>
                  <a:cs typeface="+mn-lt"/>
                </a:rPr>
                <a:t> </a:t>
              </a:r>
              <a:r>
                <a:rPr lang="cs-CZ" dirty="0" err="1">
                  <a:ea typeface="+mn-lt"/>
                  <a:cs typeface="+mn-lt"/>
                </a:rPr>
                <a:t>Apptainer</a:t>
              </a:r>
              <a:r>
                <a:rPr lang="cs-CZ" dirty="0">
                  <a:ea typeface="+mn-lt"/>
                  <a:cs typeface="+mn-lt"/>
                </a:rPr>
                <a:t> </a:t>
              </a:r>
              <a:r>
                <a:rPr lang="cs-CZ" dirty="0" err="1">
                  <a:ea typeface="+mn-lt"/>
                  <a:cs typeface="+mn-lt"/>
                </a:rPr>
                <a:t>wrappers</a:t>
              </a:r>
              <a:r>
                <a:rPr lang="cs-CZ" dirty="0">
                  <a:ea typeface="+mn-lt"/>
                  <a:cs typeface="+mn-lt"/>
                </a:rPr>
                <a:t> (</a:t>
              </a:r>
              <a:r>
                <a:rPr lang="cs-CZ" dirty="0">
                  <a:ea typeface="+mn-lt"/>
                  <a:cs typeface="+mn-lt"/>
                  <a:hlinkClick r:id="rId4"/>
                </a:rPr>
                <a:t>https://docs.it4i.cz/software/tools/singularity-it4i/</a:t>
              </a:r>
              <a:r>
                <a:rPr lang="cs-CZ" dirty="0">
                  <a:ea typeface="+mn-lt"/>
                  <a:cs typeface="+mn-lt"/>
                </a:rPr>
                <a:t>)</a:t>
              </a:r>
            </a:p>
            <a:p>
              <a:endParaRPr lang="cs-CZ" dirty="0">
                <a:ea typeface="+mn-lt"/>
                <a:cs typeface="+mn-lt"/>
              </a:endParaRPr>
            </a:p>
          </p:txBody>
        </p:sp>
        <p:pic>
          <p:nvPicPr>
            <p:cNvPr id="13" name="Obrázek 8">
              <a:extLst>
                <a:ext uri="{FF2B5EF4-FFF2-40B4-BE49-F238E27FC236}">
                  <a16:creationId xmlns:a16="http://schemas.microsoft.com/office/drawing/2014/main" id="{4793D9C8-2B7E-42A6-99CE-6F41BFFFB66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703368" y="3976255"/>
              <a:ext cx="342900" cy="342900"/>
            </a:xfrm>
            <a:prstGeom prst="rect">
              <a:avLst/>
            </a:prstGeom>
          </p:spPr>
        </p:pic>
      </p:grpSp>
      <p:pic>
        <p:nvPicPr>
          <p:cNvPr id="10" name="Obrázek 9" descr="Obsah obrázku text, snímek obrazovky, Písmo, software&#10;&#10;Popis se vygeneroval automaticky.">
            <a:extLst>
              <a:ext uri="{FF2B5EF4-FFF2-40B4-BE49-F238E27FC236}">
                <a16:creationId xmlns:a16="http://schemas.microsoft.com/office/drawing/2014/main" id="{B44F2AB4-CAE0-342D-484D-EB18356EFB0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97579" y="3110893"/>
            <a:ext cx="4973053" cy="2350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3249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sz="half" idx="1"/>
          </p:nvPr>
        </p:nvSpPr>
        <p:spPr>
          <a:xfrm>
            <a:off x="843516" y="878996"/>
            <a:ext cx="11350215" cy="1121087"/>
          </a:xfrm>
        </p:spPr>
        <p:txBody>
          <a:bodyPr anchor="t"/>
          <a:lstStyle/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t">
            <a:normAutofit/>
          </a:bodyPr>
          <a:lstStyle/>
          <a:p>
            <a:pPr algn="l"/>
            <a:r>
              <a:rPr lang="cs-CZ" sz="3600" dirty="0">
                <a:solidFill>
                  <a:srgbClr val="818386"/>
                </a:solidFill>
                <a:latin typeface="Calibri"/>
                <a:cs typeface="Calibri"/>
              </a:rPr>
              <a:t>GITLAB</a:t>
            </a:r>
            <a:endParaRPr lang="en-US" dirty="0"/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9985BA6B-7C36-461F-8B30-0B8EA3673FF0}"/>
              </a:ext>
            </a:extLst>
          </p:cNvPr>
          <p:cNvSpPr txBox="1"/>
          <p:nvPr/>
        </p:nvSpPr>
        <p:spPr>
          <a:xfrm>
            <a:off x="891031" y="879091"/>
            <a:ext cx="10718221" cy="34778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cs-CZ" sz="2200" dirty="0">
                <a:cs typeface="Calibri"/>
              </a:rPr>
              <a:t>IT4I </a:t>
            </a:r>
            <a:r>
              <a:rPr lang="cs-CZ" sz="2200" dirty="0" err="1">
                <a:cs typeface="Calibri"/>
              </a:rPr>
              <a:t>hosts</a:t>
            </a:r>
            <a:r>
              <a:rPr lang="cs-CZ" sz="2200" dirty="0">
                <a:cs typeface="Calibri"/>
              </a:rPr>
              <a:t> a </a:t>
            </a:r>
            <a:r>
              <a:rPr lang="cs-CZ" sz="2200" dirty="0" err="1">
                <a:cs typeface="Calibri"/>
              </a:rPr>
              <a:t>GitLab</a:t>
            </a:r>
            <a:r>
              <a:rPr lang="cs-CZ" sz="2200" dirty="0">
                <a:cs typeface="Calibri"/>
              </a:rPr>
              <a:t> instance </a:t>
            </a:r>
            <a:r>
              <a:rPr lang="cs-CZ" sz="2200" dirty="0" err="1">
                <a:cs typeface="Calibri"/>
              </a:rPr>
              <a:t>at</a:t>
            </a:r>
            <a:r>
              <a:rPr lang="cs-CZ" sz="2200" dirty="0">
                <a:cs typeface="Calibri"/>
              </a:rPr>
              <a:t> </a:t>
            </a:r>
            <a:r>
              <a:rPr lang="cs-CZ" sz="2200" dirty="0">
                <a:cs typeface="Calibri"/>
                <a:hlinkClick r:id="rId3"/>
              </a:rPr>
              <a:t>https://code.it4i.cz</a:t>
            </a:r>
            <a:endParaRPr lang="cs-CZ" sz="2200" dirty="0">
              <a:cs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cs-CZ" sz="2200" dirty="0" err="1">
                <a:ea typeface="+mn-lt"/>
                <a:cs typeface="+mn-lt"/>
              </a:rPr>
              <a:t>Code</a:t>
            </a:r>
            <a:r>
              <a:rPr lang="cs-CZ" sz="2200" dirty="0">
                <a:ea typeface="+mn-lt"/>
                <a:cs typeface="+mn-lt"/>
              </a:rPr>
              <a:t> </a:t>
            </a:r>
            <a:r>
              <a:rPr lang="cs-CZ" sz="2200" dirty="0" err="1">
                <a:ea typeface="+mn-lt"/>
                <a:cs typeface="+mn-lt"/>
              </a:rPr>
              <a:t>storage</a:t>
            </a:r>
            <a:r>
              <a:rPr lang="cs-CZ" sz="2200" dirty="0">
                <a:ea typeface="+mn-lt"/>
                <a:cs typeface="+mn-lt"/>
              </a:rPr>
              <a:t>, </a:t>
            </a:r>
            <a:r>
              <a:rPr lang="cs-CZ" sz="2200" dirty="0" err="1">
                <a:ea typeface="+mn-lt"/>
                <a:cs typeface="+mn-lt"/>
              </a:rPr>
              <a:t>sharing</a:t>
            </a:r>
            <a:r>
              <a:rPr lang="cs-CZ" sz="2200" dirty="0">
                <a:ea typeface="+mn-lt"/>
                <a:cs typeface="+mn-lt"/>
              </a:rPr>
              <a:t> and </a:t>
            </a:r>
            <a:r>
              <a:rPr lang="cs-CZ" sz="2200" dirty="0" err="1">
                <a:ea typeface="+mn-lt"/>
                <a:cs typeface="+mn-lt"/>
              </a:rPr>
              <a:t>review</a:t>
            </a:r>
            <a:r>
              <a:rPr lang="cs-CZ" sz="2200" dirty="0">
                <a:ea typeface="+mn-lt"/>
                <a:cs typeface="+mn-lt"/>
              </a:rPr>
              <a:t> (</a:t>
            </a:r>
            <a:r>
              <a:rPr lang="cs-CZ" sz="2200" dirty="0" err="1">
                <a:ea typeface="+mn-lt"/>
                <a:cs typeface="+mn-lt"/>
              </a:rPr>
              <a:t>repositories</a:t>
            </a:r>
            <a:r>
              <a:rPr lang="cs-CZ" sz="2200" dirty="0">
                <a:ea typeface="+mn-lt"/>
                <a:cs typeface="+mn-lt"/>
              </a:rPr>
              <a:t>, </a:t>
            </a:r>
            <a:r>
              <a:rPr lang="cs-CZ" sz="2200" dirty="0" err="1">
                <a:ea typeface="+mn-lt"/>
                <a:cs typeface="+mn-lt"/>
              </a:rPr>
              <a:t>pull</a:t>
            </a:r>
            <a:r>
              <a:rPr lang="cs-CZ" sz="2200" dirty="0">
                <a:ea typeface="+mn-lt"/>
                <a:cs typeface="+mn-lt"/>
              </a:rPr>
              <a:t> </a:t>
            </a:r>
            <a:r>
              <a:rPr lang="cs-CZ" sz="2200" dirty="0" err="1">
                <a:ea typeface="+mn-lt"/>
                <a:cs typeface="+mn-lt"/>
              </a:rPr>
              <a:t>requests</a:t>
            </a:r>
            <a:r>
              <a:rPr lang="cs-CZ" sz="2200" dirty="0">
                <a:ea typeface="+mn-lt"/>
                <a:cs typeface="+mn-lt"/>
              </a:rPr>
              <a:t>)</a:t>
            </a:r>
          </a:p>
          <a:p>
            <a:pPr marL="285750" indent="-285750">
              <a:buFont typeface="Arial"/>
              <a:buChar char="•"/>
            </a:pPr>
            <a:r>
              <a:rPr lang="cs-CZ" sz="2200" dirty="0">
                <a:ea typeface="+mn-lt"/>
                <a:cs typeface="+mn-lt"/>
              </a:rPr>
              <a:t>Project management (</a:t>
            </a:r>
            <a:r>
              <a:rPr lang="cs-CZ" sz="2200" dirty="0" err="1">
                <a:ea typeface="+mn-lt"/>
                <a:cs typeface="+mn-lt"/>
              </a:rPr>
              <a:t>issue</a:t>
            </a:r>
            <a:r>
              <a:rPr lang="cs-CZ" sz="2200" dirty="0">
                <a:ea typeface="+mn-lt"/>
                <a:cs typeface="+mn-lt"/>
              </a:rPr>
              <a:t> </a:t>
            </a:r>
            <a:r>
              <a:rPr lang="cs-CZ" sz="2200" dirty="0" err="1">
                <a:ea typeface="+mn-lt"/>
                <a:cs typeface="+mn-lt"/>
              </a:rPr>
              <a:t>tracker</a:t>
            </a:r>
            <a:r>
              <a:rPr lang="cs-CZ" sz="2200" dirty="0">
                <a:ea typeface="+mn-lt"/>
                <a:cs typeface="+mn-lt"/>
              </a:rPr>
              <a:t>, wiki)</a:t>
            </a:r>
          </a:p>
          <a:p>
            <a:pPr marL="285750" indent="-285750">
              <a:buFont typeface="Arial"/>
              <a:buChar char="•"/>
            </a:pPr>
            <a:r>
              <a:rPr lang="cs-CZ" sz="2200" dirty="0" err="1">
                <a:ea typeface="+mn-lt"/>
                <a:cs typeface="+mn-lt"/>
              </a:rPr>
              <a:t>Container</a:t>
            </a:r>
            <a:r>
              <a:rPr lang="cs-CZ" sz="2200" dirty="0">
                <a:ea typeface="+mn-lt"/>
                <a:cs typeface="+mn-lt"/>
              </a:rPr>
              <a:t> </a:t>
            </a:r>
            <a:r>
              <a:rPr lang="cs-CZ" sz="2200" dirty="0" err="1">
                <a:ea typeface="+mn-lt"/>
                <a:cs typeface="+mn-lt"/>
              </a:rPr>
              <a:t>repository</a:t>
            </a:r>
            <a:endParaRPr lang="cs-CZ" sz="2200" dirty="0">
              <a:ea typeface="+mn-lt"/>
              <a:cs typeface="+mn-lt"/>
            </a:endParaRPr>
          </a:p>
          <a:p>
            <a:pPr marL="285750" indent="-285750">
              <a:buFont typeface="Arial"/>
              <a:buChar char="•"/>
            </a:pPr>
            <a:r>
              <a:rPr lang="cs-CZ" sz="2200" dirty="0" err="1">
                <a:cs typeface="Calibri"/>
              </a:rPr>
              <a:t>Continuous</a:t>
            </a:r>
            <a:r>
              <a:rPr lang="cs-CZ" sz="2200" dirty="0">
                <a:cs typeface="Calibri"/>
              </a:rPr>
              <a:t> </a:t>
            </a:r>
            <a:r>
              <a:rPr lang="cs-CZ" sz="2200" dirty="0" err="1">
                <a:cs typeface="Calibri"/>
              </a:rPr>
              <a:t>integration</a:t>
            </a:r>
          </a:p>
          <a:p>
            <a:pPr marL="285750" indent="-285750">
              <a:buFont typeface="Arial"/>
              <a:buChar char="•"/>
            </a:pPr>
            <a:endParaRPr lang="cs-CZ" sz="2200" dirty="0">
              <a:cs typeface="Calibri"/>
            </a:endParaRPr>
          </a:p>
          <a:p>
            <a:pPr marL="285750" indent="-285750">
              <a:buFont typeface="Arial"/>
              <a:buChar char="•"/>
            </a:pPr>
            <a:endParaRPr lang="cs-CZ" sz="2200" dirty="0">
              <a:cs typeface="Calibri"/>
            </a:endParaRPr>
          </a:p>
          <a:p>
            <a:pPr marL="285750" indent="-285750">
              <a:buFont typeface="Arial"/>
              <a:buChar char="•"/>
            </a:pPr>
            <a:endParaRPr lang="cs-CZ" sz="2200" dirty="0">
              <a:cs typeface="Calibri"/>
            </a:endParaRPr>
          </a:p>
          <a:p>
            <a:pPr marL="285750" indent="-285750">
              <a:buFont typeface="Arial"/>
              <a:buChar char="•"/>
            </a:pPr>
            <a:endParaRPr lang="cs-CZ" sz="2200" dirty="0">
              <a:cs typeface="Calibri"/>
            </a:endParaRPr>
          </a:p>
          <a:p>
            <a:pPr marL="285750" indent="-285750">
              <a:buFont typeface="Arial"/>
              <a:buChar char="•"/>
            </a:pPr>
            <a:endParaRPr lang="cs-CZ" sz="2200" dirty="0">
              <a:cs typeface="Calibri"/>
            </a:endParaRPr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30052DA9-84CA-49BD-A8BF-67C8990D82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64376" y="2037295"/>
            <a:ext cx="4900668" cy="4491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2206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sz="half" idx="1"/>
          </p:nvPr>
        </p:nvSpPr>
        <p:spPr>
          <a:xfrm>
            <a:off x="843516" y="878996"/>
            <a:ext cx="11350215" cy="1121087"/>
          </a:xfrm>
        </p:spPr>
        <p:txBody>
          <a:bodyPr anchor="t"/>
          <a:lstStyle/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t">
            <a:normAutofit/>
          </a:bodyPr>
          <a:lstStyle/>
          <a:p>
            <a:pPr algn="l"/>
            <a:r>
              <a:rPr lang="cs-CZ" sz="3600" dirty="0">
                <a:solidFill>
                  <a:srgbClr val="818386"/>
                </a:solidFill>
                <a:latin typeface="Calibri"/>
                <a:cs typeface="Calibri"/>
              </a:rPr>
              <a:t>GITLAB CI (</a:t>
            </a:r>
            <a:r>
              <a:rPr lang="cs-CZ" sz="3600" dirty="0" err="1">
                <a:solidFill>
                  <a:srgbClr val="818386"/>
                </a:solidFill>
                <a:latin typeface="Calibri"/>
                <a:cs typeface="Calibri"/>
              </a:rPr>
              <a:t>continuous</a:t>
            </a:r>
            <a:r>
              <a:rPr lang="cs-CZ" sz="3600" dirty="0">
                <a:solidFill>
                  <a:srgbClr val="818386"/>
                </a:solidFill>
                <a:latin typeface="Calibri"/>
                <a:cs typeface="Calibri"/>
              </a:rPr>
              <a:t> </a:t>
            </a:r>
            <a:r>
              <a:rPr lang="cs-CZ" sz="3600" dirty="0" err="1">
                <a:solidFill>
                  <a:srgbClr val="818386"/>
                </a:solidFill>
                <a:latin typeface="Calibri"/>
                <a:cs typeface="Calibri"/>
              </a:rPr>
              <a:t>integration</a:t>
            </a:r>
            <a:r>
              <a:rPr lang="cs-CZ" sz="3600" dirty="0">
                <a:solidFill>
                  <a:srgbClr val="818386"/>
                </a:solidFill>
                <a:latin typeface="Calibri"/>
                <a:cs typeface="Calibri"/>
              </a:rPr>
              <a:t>)</a:t>
            </a:r>
            <a:endParaRPr lang="en-US" dirty="0"/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9985BA6B-7C36-461F-8B30-0B8EA3673FF0}"/>
              </a:ext>
            </a:extLst>
          </p:cNvPr>
          <p:cNvSpPr txBox="1"/>
          <p:nvPr/>
        </p:nvSpPr>
        <p:spPr>
          <a:xfrm>
            <a:off x="845127" y="768922"/>
            <a:ext cx="6843956" cy="34778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cs-CZ" sz="2200" dirty="0" err="1">
                <a:cs typeface="Calibri"/>
              </a:rPr>
              <a:t>Pipelines</a:t>
            </a:r>
            <a:r>
              <a:rPr lang="cs-CZ" sz="2200" dirty="0">
                <a:cs typeface="Calibri"/>
              </a:rPr>
              <a:t> = </a:t>
            </a:r>
            <a:r>
              <a:rPr lang="cs-CZ" sz="2200" dirty="0" err="1">
                <a:cs typeface="Calibri"/>
              </a:rPr>
              <a:t>scripts</a:t>
            </a:r>
            <a:r>
              <a:rPr lang="cs-CZ" sz="2200" dirty="0">
                <a:cs typeface="Calibri"/>
              </a:rPr>
              <a:t> </a:t>
            </a:r>
            <a:r>
              <a:rPr lang="cs-CZ" sz="2200" dirty="0" err="1">
                <a:cs typeface="Calibri"/>
              </a:rPr>
              <a:t>executed</a:t>
            </a:r>
            <a:r>
              <a:rPr lang="cs-CZ" sz="2200" dirty="0">
                <a:cs typeface="Calibri"/>
              </a:rPr>
              <a:t> </a:t>
            </a:r>
            <a:r>
              <a:rPr lang="cs-CZ" sz="2200" dirty="0" err="1">
                <a:cs typeface="Calibri"/>
              </a:rPr>
              <a:t>after</a:t>
            </a:r>
            <a:r>
              <a:rPr lang="cs-CZ" sz="2200" dirty="0">
                <a:cs typeface="Calibri"/>
              </a:rPr>
              <a:t> a </a:t>
            </a:r>
            <a:r>
              <a:rPr lang="cs-CZ" sz="2200" dirty="0" err="1">
                <a:cs typeface="Calibri"/>
              </a:rPr>
              <a:t>push</a:t>
            </a:r>
            <a:r>
              <a:rPr lang="cs-CZ" sz="2200" dirty="0">
                <a:cs typeface="Calibri"/>
              </a:rPr>
              <a:t> to a </a:t>
            </a:r>
            <a:r>
              <a:rPr lang="cs-CZ" sz="2200" dirty="0" err="1">
                <a:cs typeface="Calibri"/>
              </a:rPr>
              <a:t>repository</a:t>
            </a:r>
            <a:endParaRPr lang="cs-CZ" sz="2200" dirty="0">
              <a:cs typeface="Calibri"/>
            </a:endParaRPr>
          </a:p>
          <a:p>
            <a:pPr marL="742950" lvl="1" indent="-285750">
              <a:buFont typeface="Arial"/>
              <a:buChar char="•"/>
            </a:pPr>
            <a:r>
              <a:rPr lang="cs-CZ" sz="2200" dirty="0">
                <a:cs typeface="Calibri"/>
              </a:rPr>
              <a:t>IT4I</a:t>
            </a:r>
            <a:r>
              <a:rPr lang="cs-CZ" sz="2200" dirty="0">
                <a:ea typeface="+mn-lt"/>
                <a:cs typeface="+mn-lt"/>
              </a:rPr>
              <a:t> has 5 </a:t>
            </a:r>
            <a:r>
              <a:rPr lang="cs-CZ" sz="2200" dirty="0" err="1">
                <a:ea typeface="+mn-lt"/>
                <a:cs typeface="+mn-lt"/>
              </a:rPr>
              <a:t>shared</a:t>
            </a:r>
            <a:r>
              <a:rPr lang="cs-CZ" sz="2200" dirty="0">
                <a:ea typeface="+mn-lt"/>
                <a:cs typeface="+mn-lt"/>
              </a:rPr>
              <a:t> </a:t>
            </a:r>
            <a:r>
              <a:rPr lang="cs-CZ" sz="2200" dirty="0" err="1">
                <a:ea typeface="+mn-lt"/>
                <a:cs typeface="+mn-lt"/>
              </a:rPr>
              <a:t>runners</a:t>
            </a:r>
            <a:r>
              <a:rPr lang="cs-CZ" sz="2200" dirty="0">
                <a:ea typeface="+mn-lt"/>
                <a:cs typeface="+mn-lt"/>
              </a:rPr>
              <a:t> </a:t>
            </a:r>
            <a:r>
              <a:rPr lang="cs-CZ" sz="2200" dirty="0" err="1">
                <a:ea typeface="+mn-lt"/>
                <a:cs typeface="+mn-lt"/>
              </a:rPr>
              <a:t>that</a:t>
            </a:r>
            <a:r>
              <a:rPr lang="cs-CZ" sz="2200" dirty="0">
                <a:ea typeface="+mn-lt"/>
                <a:cs typeface="+mn-lt"/>
              </a:rPr>
              <a:t> </a:t>
            </a:r>
            <a:r>
              <a:rPr lang="cs-CZ" sz="2200" dirty="0" err="1">
                <a:ea typeface="+mn-lt"/>
                <a:cs typeface="+mn-lt"/>
              </a:rPr>
              <a:t>can</a:t>
            </a:r>
            <a:r>
              <a:rPr lang="cs-CZ" sz="2200" dirty="0">
                <a:ea typeface="+mn-lt"/>
                <a:cs typeface="+mn-lt"/>
              </a:rPr>
              <a:t> run </a:t>
            </a:r>
            <a:r>
              <a:rPr lang="cs-CZ" sz="2200" dirty="0" err="1">
                <a:ea typeface="+mn-lt"/>
                <a:cs typeface="+mn-lt"/>
              </a:rPr>
              <a:t>pipelines</a:t>
            </a:r>
          </a:p>
          <a:p>
            <a:pPr marL="285750" indent="-285750">
              <a:buFont typeface="Arial"/>
              <a:buChar char="•"/>
            </a:pPr>
            <a:r>
              <a:rPr lang="cs-CZ" sz="2200" dirty="0" err="1">
                <a:cs typeface="Calibri"/>
              </a:rPr>
              <a:t>Check</a:t>
            </a:r>
            <a:r>
              <a:rPr lang="cs-CZ" sz="2200" dirty="0">
                <a:cs typeface="Calibri"/>
              </a:rPr>
              <a:t> </a:t>
            </a:r>
            <a:r>
              <a:rPr lang="cs-CZ" sz="2200" dirty="0" err="1">
                <a:cs typeface="Calibri"/>
              </a:rPr>
              <a:t>that</a:t>
            </a:r>
            <a:r>
              <a:rPr lang="cs-CZ" sz="2200" dirty="0">
                <a:cs typeface="Calibri"/>
              </a:rPr>
              <a:t> </a:t>
            </a:r>
            <a:r>
              <a:rPr lang="cs-CZ" sz="2200" dirty="0" err="1">
                <a:cs typeface="Calibri"/>
              </a:rPr>
              <a:t>your</a:t>
            </a:r>
            <a:r>
              <a:rPr lang="cs-CZ" sz="2200" dirty="0">
                <a:cs typeface="Calibri"/>
              </a:rPr>
              <a:t> </a:t>
            </a:r>
            <a:r>
              <a:rPr lang="cs-CZ" sz="2200" dirty="0" err="1">
                <a:cs typeface="Calibri"/>
              </a:rPr>
              <a:t>code</a:t>
            </a:r>
            <a:r>
              <a:rPr lang="cs-CZ" sz="2200" dirty="0">
                <a:cs typeface="Calibri"/>
              </a:rPr>
              <a:t> </a:t>
            </a:r>
            <a:r>
              <a:rPr lang="cs-CZ" sz="2200" dirty="0" err="1">
                <a:cs typeface="Calibri"/>
              </a:rPr>
              <a:t>was</a:t>
            </a:r>
            <a:r>
              <a:rPr lang="cs-CZ" sz="2200" dirty="0">
                <a:cs typeface="Calibri"/>
              </a:rPr>
              <a:t> not </a:t>
            </a:r>
            <a:r>
              <a:rPr lang="cs-CZ" sz="2200" dirty="0" err="1">
                <a:cs typeface="Calibri"/>
              </a:rPr>
              <a:t>broken</a:t>
            </a:r>
            <a:r>
              <a:rPr lang="cs-CZ" sz="2200" dirty="0">
                <a:cs typeface="Calibri"/>
              </a:rPr>
              <a:t> by a </a:t>
            </a:r>
            <a:r>
              <a:rPr lang="cs-CZ" sz="2200" dirty="0" err="1">
                <a:cs typeface="Calibri"/>
              </a:rPr>
              <a:t>commit</a:t>
            </a:r>
          </a:p>
          <a:p>
            <a:pPr marL="742950" lvl="1" indent="-285750">
              <a:buFont typeface="Arial"/>
              <a:buChar char="•"/>
            </a:pPr>
            <a:r>
              <a:rPr lang="cs-CZ" sz="2200" dirty="0" err="1">
                <a:cs typeface="Calibri"/>
              </a:rPr>
              <a:t>Correctness</a:t>
            </a:r>
            <a:r>
              <a:rPr lang="cs-CZ" sz="2200" dirty="0">
                <a:cs typeface="Calibri"/>
              </a:rPr>
              <a:t> (unit </a:t>
            </a:r>
            <a:r>
              <a:rPr lang="cs-CZ" sz="2200" dirty="0" err="1">
                <a:cs typeface="Calibri"/>
              </a:rPr>
              <a:t>tests</a:t>
            </a:r>
            <a:r>
              <a:rPr lang="cs-CZ" sz="2200" dirty="0">
                <a:cs typeface="Calibri"/>
              </a:rPr>
              <a:t>)</a:t>
            </a:r>
            <a:endParaRPr lang="cs-CZ" dirty="0">
              <a:cs typeface="Calibri"/>
            </a:endParaRPr>
          </a:p>
          <a:p>
            <a:pPr marL="742950" lvl="1" indent="-285750">
              <a:buFont typeface="Arial"/>
              <a:buChar char="•"/>
            </a:pPr>
            <a:r>
              <a:rPr lang="cs-CZ" sz="2200" dirty="0">
                <a:cs typeface="Calibri"/>
              </a:rPr>
              <a:t>Performance (</a:t>
            </a:r>
            <a:r>
              <a:rPr lang="cs-CZ" sz="2200" dirty="0" err="1">
                <a:cs typeface="Calibri"/>
              </a:rPr>
              <a:t>benchmarks</a:t>
            </a:r>
            <a:r>
              <a:rPr lang="cs-CZ" sz="2200" dirty="0">
                <a:cs typeface="Calibri"/>
              </a:rPr>
              <a:t>)</a:t>
            </a:r>
            <a:endParaRPr lang="cs-CZ">
              <a:cs typeface="Calibri" panose="020F0502020204030204"/>
            </a:endParaRPr>
          </a:p>
          <a:p>
            <a:pPr marL="742950" lvl="1" indent="-285750">
              <a:buFont typeface="Arial"/>
              <a:buChar char="•"/>
            </a:pPr>
            <a:r>
              <a:rPr lang="cs-CZ" sz="2200" dirty="0" err="1">
                <a:cs typeface="Calibri"/>
              </a:rPr>
              <a:t>Code</a:t>
            </a:r>
            <a:r>
              <a:rPr lang="cs-CZ" sz="2200" dirty="0">
                <a:cs typeface="Calibri"/>
              </a:rPr>
              <a:t> style, </a:t>
            </a:r>
            <a:r>
              <a:rPr lang="cs-CZ" sz="2200" dirty="0" err="1">
                <a:cs typeface="Calibri"/>
              </a:rPr>
              <a:t>lints</a:t>
            </a:r>
            <a:r>
              <a:rPr lang="cs-CZ" sz="2200" dirty="0">
                <a:cs typeface="Calibri"/>
              </a:rPr>
              <a:t>, …</a:t>
            </a:r>
            <a:endParaRPr lang="cs-CZ">
              <a:cs typeface="Calibri" panose="020F0502020204030204"/>
            </a:endParaRPr>
          </a:p>
          <a:p>
            <a:pPr marL="285750" indent="-285750">
              <a:buFont typeface="Arial"/>
              <a:buChar char="•"/>
            </a:pPr>
            <a:r>
              <a:rPr lang="cs-CZ" sz="2200" dirty="0" err="1">
                <a:cs typeface="Calibri"/>
              </a:rPr>
              <a:t>Deploy</a:t>
            </a:r>
            <a:r>
              <a:rPr lang="cs-CZ" sz="2200" dirty="0">
                <a:cs typeface="Calibri"/>
              </a:rPr>
              <a:t> </a:t>
            </a:r>
            <a:r>
              <a:rPr lang="cs-CZ" sz="2200" dirty="0" err="1">
                <a:cs typeface="Calibri"/>
              </a:rPr>
              <a:t>built</a:t>
            </a:r>
            <a:r>
              <a:rPr lang="cs-CZ" sz="2200" dirty="0">
                <a:cs typeface="Calibri"/>
              </a:rPr>
              <a:t> </a:t>
            </a:r>
            <a:r>
              <a:rPr lang="cs-CZ" sz="2200" dirty="0" err="1">
                <a:cs typeface="Calibri"/>
              </a:rPr>
              <a:t>artifacts</a:t>
            </a:r>
            <a:endParaRPr lang="cs-CZ" sz="2200" dirty="0">
              <a:cs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cs-CZ" sz="2200" dirty="0" err="1">
                <a:cs typeface="Calibri"/>
              </a:rPr>
              <a:t>Configured</a:t>
            </a:r>
            <a:r>
              <a:rPr lang="cs-CZ" sz="2200" dirty="0">
                <a:cs typeface="Calibri"/>
              </a:rPr>
              <a:t> </a:t>
            </a:r>
            <a:r>
              <a:rPr lang="cs-CZ" sz="2200" dirty="0" err="1">
                <a:latin typeface="Calibri"/>
                <a:cs typeface="Calibri"/>
              </a:rPr>
              <a:t>with</a:t>
            </a:r>
            <a:r>
              <a:rPr lang="cs-CZ" sz="2200" dirty="0">
                <a:latin typeface="Calibri"/>
                <a:cs typeface="Calibri"/>
              </a:rPr>
              <a:t> </a:t>
            </a:r>
            <a:r>
              <a:rPr lang="cs-CZ" sz="2200" dirty="0">
                <a:latin typeface="Consolas"/>
                <a:cs typeface="Calibri"/>
              </a:rPr>
              <a:t>.</a:t>
            </a:r>
            <a:r>
              <a:rPr lang="cs-CZ" sz="2200" dirty="0" err="1">
                <a:latin typeface="Consolas"/>
                <a:cs typeface="Calibri"/>
              </a:rPr>
              <a:t>gitlab-ci.yml</a:t>
            </a:r>
            <a:endParaRPr lang="cs-CZ" sz="2200" dirty="0">
              <a:latin typeface="Consolas"/>
              <a:cs typeface="Calibri"/>
            </a:endParaRPr>
          </a:p>
          <a:p>
            <a:pPr marL="285750" indent="-285750">
              <a:buFont typeface="Arial"/>
              <a:buChar char="•"/>
            </a:pPr>
            <a:endParaRPr lang="cs-CZ" sz="2200" dirty="0">
              <a:cs typeface="Calibri"/>
            </a:endParaRPr>
          </a:p>
          <a:p>
            <a:pPr marL="285750" indent="-285750">
              <a:buFont typeface="Arial"/>
              <a:buChar char="•"/>
            </a:pPr>
            <a:endParaRPr lang="cs-CZ" sz="2200" dirty="0">
              <a:cs typeface="Calibri"/>
            </a:endParaRPr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6CE378D3-1898-4A45-9576-E956719C83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7797" y="1440280"/>
            <a:ext cx="4570163" cy="4702719"/>
          </a:xfrm>
          <a:prstGeom prst="rect">
            <a:avLst/>
          </a:prstGeom>
        </p:spPr>
      </p:pic>
      <p:pic>
        <p:nvPicPr>
          <p:cNvPr id="6" name="Picture 6">
            <a:extLst>
              <a:ext uri="{FF2B5EF4-FFF2-40B4-BE49-F238E27FC236}">
                <a16:creationId xmlns:a16="http://schemas.microsoft.com/office/drawing/2014/main" id="{232793AC-5BED-4D6B-892F-6BE15C7D0E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954" y="3772788"/>
            <a:ext cx="6479754" cy="2369603"/>
          </a:xfrm>
          <a:prstGeom prst="rect">
            <a:avLst/>
          </a:prstGeom>
        </p:spPr>
      </p:pic>
      <p:grpSp>
        <p:nvGrpSpPr>
          <p:cNvPr id="10" name="Skupina 4">
            <a:extLst>
              <a:ext uri="{FF2B5EF4-FFF2-40B4-BE49-F238E27FC236}">
                <a16:creationId xmlns:a16="http://schemas.microsoft.com/office/drawing/2014/main" id="{09FCCAEF-1498-4B6C-9BFA-0D2EB54BBB9F}"/>
              </a:ext>
            </a:extLst>
          </p:cNvPr>
          <p:cNvGrpSpPr/>
          <p:nvPr/>
        </p:nvGrpSpPr>
        <p:grpSpPr>
          <a:xfrm>
            <a:off x="841663" y="6336974"/>
            <a:ext cx="8686797" cy="369332"/>
            <a:chOff x="2703368" y="3962400"/>
            <a:chExt cx="8011389" cy="369332"/>
          </a:xfrm>
        </p:grpSpPr>
        <p:sp>
          <p:nvSpPr>
            <p:cNvPr id="8" name="TextovéPole 11">
              <a:extLst>
                <a:ext uri="{FF2B5EF4-FFF2-40B4-BE49-F238E27FC236}">
                  <a16:creationId xmlns:a16="http://schemas.microsoft.com/office/drawing/2014/main" id="{44650345-98DF-4A7A-BC60-CF466B358180}"/>
                </a:ext>
              </a:extLst>
            </p:cNvPr>
            <p:cNvSpPr txBox="1"/>
            <p:nvPr/>
          </p:nvSpPr>
          <p:spPr>
            <a:xfrm>
              <a:off x="3001241" y="3962400"/>
              <a:ext cx="7713516" cy="369332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cs-CZ">
                  <a:ea typeface="+mn-lt"/>
                  <a:cs typeface="+mn-lt"/>
                </a:rPr>
                <a:t>Gitlab CI documentation can be found </a:t>
              </a:r>
              <a:r>
                <a:rPr lang="cs-CZ" dirty="0">
                  <a:ea typeface="+mn-lt"/>
                  <a:cs typeface="+mn-lt"/>
                  <a:hlinkClick r:id="rId5"/>
                </a:rPr>
                <a:t>here</a:t>
              </a:r>
              <a:endParaRPr lang="cs-CZ" dirty="0">
                <a:ea typeface="+mn-lt"/>
                <a:cs typeface="+mn-lt"/>
              </a:endParaRPr>
            </a:p>
          </p:txBody>
        </p:sp>
        <p:pic>
          <p:nvPicPr>
            <p:cNvPr id="9" name="Obrázek 8">
              <a:extLst>
                <a:ext uri="{FF2B5EF4-FFF2-40B4-BE49-F238E27FC236}">
                  <a16:creationId xmlns:a16="http://schemas.microsoft.com/office/drawing/2014/main" id="{E0E09B55-539A-4F4D-BE9B-6F40096C7A9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703368" y="3976255"/>
              <a:ext cx="342900" cy="342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71712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sz="half" idx="1"/>
          </p:nvPr>
        </p:nvSpPr>
        <p:spPr>
          <a:xfrm>
            <a:off x="843516" y="878996"/>
            <a:ext cx="11350215" cy="1121087"/>
          </a:xfrm>
        </p:spPr>
        <p:txBody>
          <a:bodyPr anchor="t"/>
          <a:lstStyle/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t">
            <a:normAutofit/>
          </a:bodyPr>
          <a:lstStyle/>
          <a:p>
            <a:pPr algn="l"/>
            <a:r>
              <a:rPr lang="cs-CZ" sz="3600" dirty="0" err="1">
                <a:solidFill>
                  <a:srgbClr val="818386"/>
                </a:solidFill>
                <a:latin typeface="Calibri"/>
                <a:cs typeface="Calibri"/>
              </a:rPr>
              <a:t>Continuous</a:t>
            </a:r>
            <a:r>
              <a:rPr lang="cs-CZ" sz="3600" dirty="0">
                <a:solidFill>
                  <a:srgbClr val="818386"/>
                </a:solidFill>
                <a:latin typeface="Calibri"/>
                <a:cs typeface="Calibri"/>
              </a:rPr>
              <a:t> benchmarking </a:t>
            </a:r>
            <a:endParaRPr lang="en-US" dirty="0"/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9985BA6B-7C36-461F-8B30-0B8EA3673FF0}"/>
              </a:ext>
            </a:extLst>
          </p:cNvPr>
          <p:cNvSpPr txBox="1"/>
          <p:nvPr/>
        </p:nvSpPr>
        <p:spPr>
          <a:xfrm>
            <a:off x="845127" y="768922"/>
            <a:ext cx="8276148" cy="110799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cs-CZ" sz="2200" dirty="0">
                <a:cs typeface="Calibri" panose="020F0502020204030204"/>
                <a:hlinkClick r:id="rId3"/>
              </a:rPr>
              <a:t>Snailwatch</a:t>
            </a:r>
            <a:endParaRPr lang="cs-CZ" sz="2200">
              <a:cs typeface="Calibri" panose="020F0502020204030204"/>
            </a:endParaRPr>
          </a:p>
          <a:p>
            <a:pPr marL="285750" indent="-285750">
              <a:buFont typeface="Arial"/>
              <a:buChar char="•"/>
            </a:pPr>
            <a:r>
              <a:rPr lang="cs-CZ" sz="2200" dirty="0">
                <a:cs typeface="Calibri"/>
              </a:rPr>
              <a:t>Benchmark </a:t>
            </a:r>
            <a:r>
              <a:rPr lang="cs-CZ" sz="2200" err="1">
                <a:cs typeface="Calibri"/>
              </a:rPr>
              <a:t>your</a:t>
            </a:r>
            <a:r>
              <a:rPr lang="cs-CZ" sz="2200" dirty="0">
                <a:cs typeface="Calibri"/>
              </a:rPr>
              <a:t> </a:t>
            </a:r>
            <a:r>
              <a:rPr lang="cs-CZ" sz="2200" err="1">
                <a:cs typeface="Calibri"/>
              </a:rPr>
              <a:t>code</a:t>
            </a:r>
            <a:r>
              <a:rPr lang="cs-CZ" sz="2200" dirty="0">
                <a:cs typeface="Calibri"/>
              </a:rPr>
              <a:t> </a:t>
            </a:r>
            <a:r>
              <a:rPr lang="cs-CZ" sz="2200" err="1">
                <a:cs typeface="Calibri"/>
              </a:rPr>
              <a:t>after</a:t>
            </a:r>
            <a:r>
              <a:rPr lang="cs-CZ" sz="2200" dirty="0">
                <a:cs typeface="Calibri"/>
              </a:rPr>
              <a:t> </a:t>
            </a:r>
            <a:r>
              <a:rPr lang="cs-CZ" sz="2200" err="1">
                <a:cs typeface="Calibri"/>
              </a:rPr>
              <a:t>each</a:t>
            </a:r>
            <a:r>
              <a:rPr lang="cs-CZ" sz="2200" dirty="0">
                <a:cs typeface="Calibri"/>
              </a:rPr>
              <a:t> </a:t>
            </a:r>
            <a:r>
              <a:rPr lang="cs-CZ" sz="2200" err="1">
                <a:cs typeface="Calibri"/>
              </a:rPr>
              <a:t>commit</a:t>
            </a:r>
            <a:r>
              <a:rPr lang="cs-CZ" sz="2200" dirty="0">
                <a:cs typeface="Calibri"/>
              </a:rPr>
              <a:t> in CI, </a:t>
            </a:r>
            <a:r>
              <a:rPr lang="cs-CZ" sz="2200" err="1">
                <a:cs typeface="Calibri"/>
              </a:rPr>
              <a:t>observe</a:t>
            </a:r>
            <a:r>
              <a:rPr lang="cs-CZ" sz="2200" dirty="0">
                <a:cs typeface="Calibri"/>
              </a:rPr>
              <a:t> </a:t>
            </a:r>
            <a:r>
              <a:rPr lang="cs-CZ" sz="2200" err="1">
                <a:cs typeface="Calibri"/>
              </a:rPr>
              <a:t>trends</a:t>
            </a:r>
            <a:endParaRPr lang="cs-CZ" sz="2200">
              <a:cs typeface="Calibri"/>
            </a:endParaRPr>
          </a:p>
          <a:p>
            <a:pPr marL="285750" indent="-285750">
              <a:buFont typeface="Arial"/>
              <a:buChar char="•"/>
            </a:pPr>
            <a:endParaRPr lang="cs-CZ" sz="2200" dirty="0">
              <a:cs typeface="Calibri"/>
            </a:endParaRPr>
          </a:p>
        </p:txBody>
      </p:sp>
      <p:pic>
        <p:nvPicPr>
          <p:cNvPr id="7" name="Picture 7">
            <a:extLst>
              <a:ext uri="{FF2B5EF4-FFF2-40B4-BE49-F238E27FC236}">
                <a16:creationId xmlns:a16="http://schemas.microsoft.com/office/drawing/2014/main" id="{8DA4F186-FE30-4677-B4CB-67557EBE5F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954" y="1614283"/>
            <a:ext cx="8095561" cy="491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93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sz="half" idx="1"/>
          </p:nvPr>
        </p:nvSpPr>
        <p:spPr>
          <a:xfrm>
            <a:off x="843516" y="878996"/>
            <a:ext cx="11350215" cy="1121087"/>
          </a:xfrm>
        </p:spPr>
        <p:txBody>
          <a:bodyPr anchor="t"/>
          <a:lstStyle/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t">
            <a:normAutofit/>
          </a:bodyPr>
          <a:lstStyle/>
          <a:p>
            <a:pPr algn="l"/>
            <a:r>
              <a:rPr lang="cs-CZ" sz="3600">
                <a:solidFill>
                  <a:srgbClr val="818386"/>
                </a:solidFill>
                <a:latin typeface="Calibri"/>
                <a:cs typeface="Calibri"/>
              </a:rPr>
              <a:t>Further Reading</a:t>
            </a:r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0774777-209E-4E29-BE54-08567E2AA627}"/>
              </a:ext>
            </a:extLst>
          </p:cNvPr>
          <p:cNvSpPr txBox="1"/>
          <p:nvPr/>
        </p:nvSpPr>
        <p:spPr>
          <a:xfrm>
            <a:off x="896039" y="840954"/>
            <a:ext cx="7351922" cy="246221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cs-CZ" sz="2200" dirty="0">
                <a:cs typeface="Arial"/>
                <a:hlinkClick r:id="rId3"/>
              </a:rPr>
              <a:t>Productivity tools</a:t>
            </a:r>
            <a:r>
              <a:rPr lang="cs-CZ" sz="2200">
                <a:cs typeface="Arial"/>
              </a:rPr>
              <a:t> workshop</a:t>
            </a:r>
            <a:endParaRPr lang="en-US">
              <a:cs typeface="Calibri" panose="020F0502020204030204"/>
            </a:endParaRPr>
          </a:p>
          <a:p>
            <a:pPr marL="800100" lvl="1" indent="-342900">
              <a:buFont typeface="Arial"/>
              <a:buChar char="•"/>
            </a:pPr>
            <a:r>
              <a:rPr lang="cs-CZ" sz="2200">
                <a:cs typeface="Arial"/>
              </a:rPr>
              <a:t>Git</a:t>
            </a:r>
            <a:endParaRPr lang="cs-CZ" sz="2200" dirty="0">
              <a:cs typeface="Arial"/>
            </a:endParaRPr>
          </a:p>
          <a:p>
            <a:pPr marL="800100" lvl="1" indent="-342900">
              <a:buFont typeface="Arial"/>
              <a:buChar char="•"/>
            </a:pPr>
            <a:r>
              <a:rPr lang="cs-CZ" sz="2200">
                <a:cs typeface="Arial"/>
              </a:rPr>
              <a:t>EasyBuild</a:t>
            </a:r>
          </a:p>
          <a:p>
            <a:pPr marL="800100" lvl="1" indent="-342900">
              <a:buFont typeface="Arial"/>
              <a:buChar char="•"/>
            </a:pPr>
            <a:r>
              <a:rPr lang="cs-CZ" sz="2200">
                <a:cs typeface="Arial"/>
              </a:rPr>
              <a:t>Gitlab CI</a:t>
            </a:r>
            <a:endParaRPr lang="cs-CZ" sz="2200" dirty="0">
              <a:cs typeface="Arial"/>
            </a:endParaRPr>
          </a:p>
          <a:p>
            <a:pPr marL="800100" lvl="1" indent="-342900">
              <a:buFont typeface="Arial"/>
              <a:buChar char="•"/>
            </a:pPr>
            <a:r>
              <a:rPr lang="cs-CZ" sz="2200">
                <a:cs typeface="Arial"/>
              </a:rPr>
              <a:t>Singularity</a:t>
            </a:r>
          </a:p>
          <a:p>
            <a:pPr marL="800100" lvl="1" indent="-342900">
              <a:buFont typeface="Arial"/>
              <a:buChar char="•"/>
            </a:pPr>
            <a:r>
              <a:rPr lang="cs-CZ" sz="2200">
                <a:cs typeface="Arial"/>
              </a:rPr>
              <a:t>Lmod</a:t>
            </a:r>
            <a:endParaRPr lang="cs-CZ" sz="2200" dirty="0">
              <a:cs typeface="Arial"/>
            </a:endParaRPr>
          </a:p>
          <a:p>
            <a:pPr marL="800100" lvl="1" indent="-342900">
              <a:buFont typeface="Arial"/>
              <a:buChar char="•"/>
            </a:pPr>
            <a:r>
              <a:rPr lang="cs-CZ" sz="2200">
                <a:cs typeface="Arial"/>
              </a:rPr>
              <a:t>kvm</a:t>
            </a:r>
            <a:endParaRPr lang="cs-CZ" sz="2200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051440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sz="quarter" idx="10"/>
          </p:nvPr>
        </p:nvSpPr>
        <p:spPr/>
        <p:txBody>
          <a:bodyPr lIns="91440" tIns="45720" rIns="91440" bIns="45720" anchor="t"/>
          <a:lstStyle/>
          <a:p>
            <a:r>
              <a:rPr lang="en-GB">
                <a:latin typeface="Calibri"/>
                <a:cs typeface="Calibri"/>
              </a:rPr>
              <a:t>Jakub Beránek</a:t>
            </a:r>
            <a:endParaRPr lang="en-US">
              <a:cs typeface="Calibri"/>
            </a:endParaRPr>
          </a:p>
          <a:p>
            <a:r>
              <a:rPr lang="en-GB">
                <a:latin typeface="Calibri"/>
                <a:cs typeface="Calibri"/>
              </a:rPr>
              <a:t>jakub.beranek</a:t>
            </a:r>
            <a:r>
              <a:rPr lang="en-GB" noProof="0">
                <a:latin typeface="Calibri"/>
                <a:cs typeface="Calibri"/>
              </a:rPr>
              <a:t>@vsb.cz</a:t>
            </a:r>
          </a:p>
          <a:p>
            <a:endParaRPr lang="en-GB" noProof="0"/>
          </a:p>
          <a:p>
            <a:r>
              <a:rPr lang="en-GB" noProof="0">
                <a:latin typeface="Calibri"/>
                <a:cs typeface="Calibri"/>
              </a:rPr>
              <a:t>IT4Innovations National Supercomputing </a:t>
            </a:r>
            <a:r>
              <a:rPr lang="en-GB" noProof="0" err="1">
                <a:latin typeface="Calibri"/>
                <a:cs typeface="Calibri"/>
              </a:rPr>
              <a:t>Center</a:t>
            </a:r>
            <a:endParaRPr lang="en-GB" noProof="0">
              <a:latin typeface="Calibri"/>
              <a:cs typeface="Calibri"/>
            </a:endParaRPr>
          </a:p>
          <a:p>
            <a:r>
              <a:rPr lang="en-GB" noProof="0">
                <a:latin typeface="Calibri"/>
                <a:cs typeface="Calibri"/>
              </a:rPr>
              <a:t>VSB – Technical University of Ostrava</a:t>
            </a:r>
          </a:p>
          <a:p>
            <a:r>
              <a:rPr lang="en-GB" noProof="0" err="1">
                <a:latin typeface="Calibri"/>
                <a:cs typeface="Calibri"/>
              </a:rPr>
              <a:t>Studentská</a:t>
            </a:r>
            <a:r>
              <a:rPr lang="en-GB" noProof="0">
                <a:latin typeface="Calibri"/>
                <a:cs typeface="Calibri"/>
              </a:rPr>
              <a:t> 6231/1B</a:t>
            </a:r>
          </a:p>
          <a:p>
            <a:r>
              <a:rPr lang="en-GB" noProof="0">
                <a:latin typeface="Calibri"/>
                <a:cs typeface="Calibri"/>
              </a:rPr>
              <a:t>708 00 Ostrava-</a:t>
            </a:r>
            <a:r>
              <a:rPr lang="en-GB" noProof="0" err="1">
                <a:latin typeface="Calibri"/>
                <a:cs typeface="Calibri"/>
              </a:rPr>
              <a:t>Poruba</a:t>
            </a:r>
            <a:r>
              <a:rPr lang="en-GB" noProof="0">
                <a:latin typeface="Calibri"/>
                <a:cs typeface="Calibri"/>
              </a:rPr>
              <a:t>, Czech Republic</a:t>
            </a:r>
            <a:br>
              <a:rPr lang="en-GB" noProof="0" dirty="0"/>
            </a:br>
            <a:r>
              <a:rPr lang="en-GB" noProof="0">
                <a:latin typeface="Calibri"/>
                <a:cs typeface="Calibri"/>
              </a:rPr>
              <a:t>www.it4i.cz</a:t>
            </a:r>
          </a:p>
          <a:p>
            <a:endParaRPr lang="en-GB" noProof="0"/>
          </a:p>
          <a:p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6585547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sz="half" idx="1"/>
          </p:nvPr>
        </p:nvSpPr>
        <p:spPr>
          <a:xfrm>
            <a:off x="843516" y="878996"/>
            <a:ext cx="11350215" cy="1121087"/>
          </a:xfrm>
        </p:spPr>
        <p:txBody>
          <a:bodyPr anchor="t"/>
          <a:lstStyle/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t">
            <a:normAutofit/>
          </a:bodyPr>
          <a:lstStyle/>
          <a:p>
            <a:pPr algn="l"/>
            <a:r>
              <a:rPr lang="en-GB" sz="3600" dirty="0">
                <a:solidFill>
                  <a:srgbClr val="818386"/>
                </a:solidFill>
                <a:latin typeface="Calibri"/>
                <a:cs typeface="Calibri"/>
              </a:rPr>
              <a:t>Local vs Remote development</a:t>
            </a:r>
            <a:endParaRPr lang="en-GB" sz="3600" noProof="0" dirty="0">
              <a:solidFill>
                <a:srgbClr val="818386"/>
              </a:solidFill>
              <a:cs typeface="Calibri"/>
            </a:endParaRP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9985BA6B-7C36-461F-8B30-0B8EA3673FF0}"/>
              </a:ext>
            </a:extLst>
          </p:cNvPr>
          <p:cNvSpPr txBox="1"/>
          <p:nvPr/>
        </p:nvSpPr>
        <p:spPr>
          <a:xfrm>
            <a:off x="845127" y="845128"/>
            <a:ext cx="10718221" cy="212365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cs-CZ" sz="2200" dirty="0" err="1">
                <a:ea typeface="+mn-lt"/>
                <a:cs typeface="+mn-lt"/>
              </a:rPr>
              <a:t>Local</a:t>
            </a:r>
            <a:r>
              <a:rPr lang="cs-CZ" sz="2200" dirty="0">
                <a:ea typeface="+mn-lt"/>
                <a:cs typeface="+mn-lt"/>
              </a:rPr>
              <a:t> </a:t>
            </a:r>
            <a:r>
              <a:rPr lang="cs-CZ" sz="2200" dirty="0" err="1">
                <a:ea typeface="+mn-lt"/>
                <a:cs typeface="+mn-lt"/>
              </a:rPr>
              <a:t>code</a:t>
            </a:r>
            <a:r>
              <a:rPr lang="cs-CZ" sz="2200" dirty="0">
                <a:ea typeface="+mn-lt"/>
                <a:cs typeface="+mn-lt"/>
              </a:rPr>
              <a:t> development </a:t>
            </a:r>
            <a:r>
              <a:rPr lang="cs-CZ" sz="2200" dirty="0" err="1">
                <a:ea typeface="+mn-lt"/>
                <a:cs typeface="+mn-lt"/>
              </a:rPr>
              <a:t>is</a:t>
            </a:r>
            <a:r>
              <a:rPr lang="cs-CZ" sz="2200" dirty="0">
                <a:ea typeface="+mn-lt"/>
                <a:cs typeface="+mn-lt"/>
              </a:rPr>
              <a:t> much </a:t>
            </a:r>
            <a:r>
              <a:rPr lang="cs-CZ" sz="2200" dirty="0" err="1">
                <a:ea typeface="+mn-lt"/>
                <a:cs typeface="+mn-lt"/>
              </a:rPr>
              <a:t>easier</a:t>
            </a:r>
            <a:endParaRPr lang="cs-CZ" sz="2200" dirty="0">
              <a:ea typeface="+mn-lt"/>
              <a:cs typeface="+mn-lt"/>
            </a:endParaRPr>
          </a:p>
          <a:p>
            <a:pPr marL="285750" indent="-285750">
              <a:buFont typeface="Arial"/>
              <a:buChar char="•"/>
            </a:pPr>
            <a:endParaRPr lang="cs-CZ" sz="2200" dirty="0">
              <a:ea typeface="+mn-lt"/>
              <a:cs typeface="+mn-lt"/>
            </a:endParaRPr>
          </a:p>
          <a:p>
            <a:pPr marL="285750" indent="-285750">
              <a:buFont typeface="Arial"/>
              <a:buChar char="•"/>
            </a:pPr>
            <a:r>
              <a:rPr lang="cs-CZ" sz="2200" b="1" dirty="0" err="1">
                <a:ea typeface="+mn-lt"/>
                <a:cs typeface="+mn-lt"/>
              </a:rPr>
              <a:t>Remote</a:t>
            </a:r>
            <a:r>
              <a:rPr lang="cs-CZ" sz="2200" b="1" dirty="0">
                <a:ea typeface="+mn-lt"/>
                <a:cs typeface="+mn-lt"/>
              </a:rPr>
              <a:t> IDE</a:t>
            </a:r>
            <a:r>
              <a:rPr lang="cs-CZ" sz="2200" dirty="0">
                <a:ea typeface="+mn-lt"/>
                <a:cs typeface="+mn-lt"/>
              </a:rPr>
              <a:t> - </a:t>
            </a:r>
            <a:r>
              <a:rPr lang="cs-CZ" sz="2200" dirty="0" err="1">
                <a:ea typeface="+mn-lt"/>
                <a:cs typeface="+mn-lt"/>
              </a:rPr>
              <a:t>VSCode</a:t>
            </a:r>
            <a:r>
              <a:rPr lang="cs-CZ" sz="2200" dirty="0">
                <a:ea typeface="+mn-lt"/>
                <a:cs typeface="+mn-lt"/>
              </a:rPr>
              <a:t>/</a:t>
            </a:r>
            <a:r>
              <a:rPr lang="cs-CZ" sz="2200" dirty="0" err="1">
                <a:ea typeface="+mn-lt"/>
                <a:cs typeface="+mn-lt"/>
              </a:rPr>
              <a:t>Clion</a:t>
            </a:r>
            <a:r>
              <a:rPr lang="cs-CZ" sz="2200" dirty="0">
                <a:ea typeface="+mn-lt"/>
                <a:cs typeface="+mn-lt"/>
              </a:rPr>
              <a:t>/... </a:t>
            </a:r>
            <a:r>
              <a:rPr lang="cs-CZ" sz="2200" dirty="0" err="1">
                <a:ea typeface="+mn-lt"/>
                <a:cs typeface="+mn-lt"/>
              </a:rPr>
              <a:t>offer</a:t>
            </a:r>
            <a:r>
              <a:rPr lang="cs-CZ" sz="2200" dirty="0">
                <a:ea typeface="+mn-lt"/>
                <a:cs typeface="+mn-lt"/>
              </a:rPr>
              <a:t> </a:t>
            </a:r>
            <a:r>
              <a:rPr lang="cs-CZ" sz="2200" dirty="0" err="1">
                <a:ea typeface="+mn-lt"/>
                <a:cs typeface="+mn-lt"/>
              </a:rPr>
              <a:t>remote</a:t>
            </a:r>
            <a:r>
              <a:rPr lang="cs-CZ" sz="2200" dirty="0">
                <a:ea typeface="+mn-lt"/>
                <a:cs typeface="+mn-lt"/>
              </a:rPr>
              <a:t> development </a:t>
            </a:r>
            <a:r>
              <a:rPr lang="cs-CZ" sz="2200" dirty="0" err="1">
                <a:ea typeface="+mn-lt"/>
                <a:cs typeface="+mn-lt"/>
              </a:rPr>
              <a:t>over</a:t>
            </a:r>
            <a:r>
              <a:rPr lang="cs-CZ" sz="2200" dirty="0">
                <a:ea typeface="+mn-lt"/>
                <a:cs typeface="+mn-lt"/>
              </a:rPr>
              <a:t> SSH</a:t>
            </a:r>
            <a:endParaRPr lang="cs-CZ"/>
          </a:p>
          <a:p>
            <a:pPr marL="742950" lvl="1" indent="-285750">
              <a:buFont typeface="Arial"/>
              <a:buChar char="•"/>
            </a:pPr>
            <a:r>
              <a:rPr lang="cs-CZ" sz="2200" dirty="0" err="1">
                <a:ea typeface="+mn-lt"/>
                <a:cs typeface="+mn-lt"/>
              </a:rPr>
              <a:t>The</a:t>
            </a:r>
            <a:r>
              <a:rPr lang="cs-CZ" sz="2200" dirty="0">
                <a:ea typeface="+mn-lt"/>
                <a:cs typeface="+mn-lt"/>
              </a:rPr>
              <a:t> server </a:t>
            </a:r>
            <a:r>
              <a:rPr lang="cs-CZ" sz="2200" dirty="0" err="1">
                <a:ea typeface="+mn-lt"/>
                <a:cs typeface="+mn-lt"/>
              </a:rPr>
              <a:t>compiles</a:t>
            </a:r>
            <a:r>
              <a:rPr lang="cs-CZ" sz="2200" dirty="0">
                <a:ea typeface="+mn-lt"/>
                <a:cs typeface="+mn-lt"/>
              </a:rPr>
              <a:t> </a:t>
            </a:r>
            <a:r>
              <a:rPr lang="cs-CZ" sz="2200" dirty="0" err="1">
                <a:ea typeface="+mn-lt"/>
                <a:cs typeface="+mn-lt"/>
              </a:rPr>
              <a:t>code</a:t>
            </a:r>
            <a:r>
              <a:rPr lang="cs-CZ" sz="2200" dirty="0">
                <a:ea typeface="+mn-lt"/>
                <a:cs typeface="+mn-lt"/>
              </a:rPr>
              <a:t> on </a:t>
            </a:r>
            <a:r>
              <a:rPr lang="cs-CZ" sz="2200" dirty="0" err="1">
                <a:ea typeface="+mn-lt"/>
                <a:cs typeface="+mn-lt"/>
              </a:rPr>
              <a:t>the</a:t>
            </a:r>
            <a:r>
              <a:rPr lang="cs-CZ" sz="2200" dirty="0">
                <a:ea typeface="+mn-lt"/>
                <a:cs typeface="+mn-lt"/>
              </a:rPr>
              <a:t> cluster, but </a:t>
            </a:r>
            <a:r>
              <a:rPr lang="cs-CZ" sz="2200" dirty="0" err="1">
                <a:ea typeface="+mn-lt"/>
                <a:cs typeface="+mn-lt"/>
              </a:rPr>
              <a:t>the</a:t>
            </a:r>
            <a:r>
              <a:rPr lang="cs-CZ" sz="2200" dirty="0">
                <a:ea typeface="+mn-lt"/>
                <a:cs typeface="+mn-lt"/>
              </a:rPr>
              <a:t> UI </a:t>
            </a:r>
            <a:r>
              <a:rPr lang="cs-CZ" sz="2200" dirty="0" err="1">
                <a:ea typeface="+mn-lt"/>
                <a:cs typeface="+mn-lt"/>
              </a:rPr>
              <a:t>runs</a:t>
            </a:r>
            <a:r>
              <a:rPr lang="cs-CZ" sz="2200" dirty="0">
                <a:ea typeface="+mn-lt"/>
                <a:cs typeface="+mn-lt"/>
              </a:rPr>
              <a:t> on </a:t>
            </a:r>
            <a:r>
              <a:rPr lang="cs-CZ" sz="2200" dirty="0" err="1">
                <a:ea typeface="+mn-lt"/>
                <a:cs typeface="+mn-lt"/>
              </a:rPr>
              <a:t>your</a:t>
            </a:r>
            <a:r>
              <a:rPr lang="cs-CZ" sz="2200" dirty="0">
                <a:ea typeface="+mn-lt"/>
                <a:cs typeface="+mn-lt"/>
              </a:rPr>
              <a:t> PC</a:t>
            </a:r>
          </a:p>
          <a:p>
            <a:pPr marL="285750" indent="-285750">
              <a:buFont typeface="Arial"/>
              <a:buChar char="•"/>
            </a:pPr>
            <a:r>
              <a:rPr lang="cs-CZ" sz="2200" b="1" err="1">
                <a:ea typeface="+mn-lt"/>
                <a:cs typeface="+mn-lt"/>
              </a:rPr>
              <a:t>sshfs</a:t>
            </a:r>
            <a:r>
              <a:rPr lang="cs-CZ" sz="2200" dirty="0">
                <a:ea typeface="+mn-lt"/>
                <a:cs typeface="+mn-lt"/>
              </a:rPr>
              <a:t> - </a:t>
            </a:r>
            <a:r>
              <a:rPr lang="cs-CZ" sz="2200" err="1">
                <a:ea typeface="+mn-lt"/>
                <a:cs typeface="+mn-lt"/>
              </a:rPr>
              <a:t>treat</a:t>
            </a:r>
            <a:r>
              <a:rPr lang="cs-CZ" sz="2200" dirty="0">
                <a:ea typeface="+mn-lt"/>
                <a:cs typeface="+mn-lt"/>
              </a:rPr>
              <a:t> </a:t>
            </a:r>
            <a:r>
              <a:rPr lang="cs-CZ" sz="2200" err="1">
                <a:ea typeface="+mn-lt"/>
                <a:cs typeface="+mn-lt"/>
              </a:rPr>
              <a:t>the</a:t>
            </a:r>
            <a:r>
              <a:rPr lang="cs-CZ" sz="2200" dirty="0">
                <a:ea typeface="+mn-lt"/>
                <a:cs typeface="+mn-lt"/>
              </a:rPr>
              <a:t> </a:t>
            </a:r>
            <a:r>
              <a:rPr lang="cs-CZ" sz="2200" err="1">
                <a:ea typeface="+mn-lt"/>
                <a:cs typeface="+mn-lt"/>
              </a:rPr>
              <a:t>remote</a:t>
            </a:r>
            <a:r>
              <a:rPr lang="cs-CZ" sz="2200" dirty="0">
                <a:ea typeface="+mn-lt"/>
                <a:cs typeface="+mn-lt"/>
              </a:rPr>
              <a:t> </a:t>
            </a:r>
            <a:r>
              <a:rPr lang="cs-CZ" sz="2200" err="1">
                <a:ea typeface="+mn-lt"/>
                <a:cs typeface="+mn-lt"/>
              </a:rPr>
              <a:t>filesystem</a:t>
            </a:r>
            <a:r>
              <a:rPr lang="cs-CZ" sz="2200" dirty="0">
                <a:ea typeface="+mn-lt"/>
                <a:cs typeface="+mn-lt"/>
              </a:rPr>
              <a:t> as a </a:t>
            </a:r>
            <a:r>
              <a:rPr lang="cs-CZ" sz="2200" err="1">
                <a:ea typeface="+mn-lt"/>
                <a:cs typeface="+mn-lt"/>
              </a:rPr>
              <a:t>local</a:t>
            </a:r>
            <a:r>
              <a:rPr lang="cs-CZ" sz="2200" dirty="0">
                <a:ea typeface="+mn-lt"/>
                <a:cs typeface="+mn-lt"/>
              </a:rPr>
              <a:t> </a:t>
            </a:r>
            <a:r>
              <a:rPr lang="cs-CZ" sz="2200" err="1">
                <a:ea typeface="+mn-lt"/>
                <a:cs typeface="+mn-lt"/>
              </a:rPr>
              <a:t>one</a:t>
            </a:r>
            <a:endParaRPr lang="cs-CZ" sz="2200">
              <a:ea typeface="+mn-lt"/>
              <a:cs typeface="+mn-lt"/>
            </a:endParaRPr>
          </a:p>
          <a:p>
            <a:pPr marL="285750" indent="-285750">
              <a:buFont typeface="Arial"/>
              <a:buChar char="•"/>
            </a:pPr>
            <a:r>
              <a:rPr lang="cs-CZ" sz="2200" b="1" dirty="0" err="1">
                <a:cs typeface="Calibri"/>
              </a:rPr>
              <a:t>git</a:t>
            </a:r>
            <a:r>
              <a:rPr lang="cs-CZ" sz="2200" dirty="0">
                <a:cs typeface="Calibri"/>
              </a:rPr>
              <a:t> – </a:t>
            </a:r>
            <a:r>
              <a:rPr lang="cs-CZ" sz="2200" dirty="0" err="1">
                <a:cs typeface="Calibri"/>
              </a:rPr>
              <a:t>synchronize</a:t>
            </a:r>
            <a:r>
              <a:rPr lang="cs-CZ" sz="2200" dirty="0">
                <a:cs typeface="Calibri"/>
              </a:rPr>
              <a:t> </a:t>
            </a:r>
            <a:r>
              <a:rPr lang="cs-CZ" sz="2200" dirty="0" err="1">
                <a:cs typeface="Calibri"/>
              </a:rPr>
              <a:t>code</a:t>
            </a:r>
            <a:r>
              <a:rPr lang="cs-CZ" sz="2200" dirty="0">
                <a:cs typeface="Calibri"/>
              </a:rPr>
              <a:t> </a:t>
            </a:r>
            <a:r>
              <a:rPr lang="cs-CZ" sz="2200" dirty="0" err="1">
                <a:cs typeface="Calibri"/>
              </a:rPr>
              <a:t>through</a:t>
            </a:r>
            <a:r>
              <a:rPr lang="cs-CZ" sz="2200" dirty="0">
                <a:cs typeface="Calibri"/>
              </a:rPr>
              <a:t> a </a:t>
            </a:r>
            <a:r>
              <a:rPr lang="cs-CZ" sz="2200" dirty="0" err="1">
                <a:cs typeface="Calibri"/>
              </a:rPr>
              <a:t>repository</a:t>
            </a:r>
          </a:p>
        </p:txBody>
      </p:sp>
    </p:spTree>
    <p:extLst>
      <p:ext uri="{BB962C8B-B14F-4D97-AF65-F5344CB8AC3E}">
        <p14:creationId xmlns:p14="http://schemas.microsoft.com/office/powerpoint/2010/main" val="5055550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sz="half" idx="1"/>
          </p:nvPr>
        </p:nvSpPr>
        <p:spPr>
          <a:xfrm>
            <a:off x="843516" y="878996"/>
            <a:ext cx="11350215" cy="1121087"/>
          </a:xfrm>
        </p:spPr>
        <p:txBody>
          <a:bodyPr anchor="t"/>
          <a:lstStyle/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t">
            <a:normAutofit/>
          </a:bodyPr>
          <a:lstStyle/>
          <a:p>
            <a:pPr algn="l"/>
            <a:r>
              <a:rPr lang="en-GB" sz="3600">
                <a:solidFill>
                  <a:srgbClr val="818386"/>
                </a:solidFill>
                <a:latin typeface="Calibri"/>
                <a:cs typeface="Calibri"/>
              </a:rPr>
              <a:t>Building Code and Dependencies</a:t>
            </a:r>
            <a:endParaRPr lang="en-GB" sz="3600" noProof="0">
              <a:solidFill>
                <a:srgbClr val="818386"/>
              </a:solidFill>
              <a:cs typeface="Calibri"/>
            </a:endParaRPr>
          </a:p>
        </p:txBody>
      </p:sp>
      <p:grpSp>
        <p:nvGrpSpPr>
          <p:cNvPr id="9" name="Skupina 8">
            <a:extLst>
              <a:ext uri="{FF2B5EF4-FFF2-40B4-BE49-F238E27FC236}">
                <a16:creationId xmlns:a16="http://schemas.microsoft.com/office/drawing/2014/main" id="{5E62ECD8-CC12-4623-A736-D5476E85E0B1}"/>
              </a:ext>
            </a:extLst>
          </p:cNvPr>
          <p:cNvGrpSpPr/>
          <p:nvPr/>
        </p:nvGrpSpPr>
        <p:grpSpPr>
          <a:xfrm>
            <a:off x="841663" y="5997287"/>
            <a:ext cx="8011389" cy="369332"/>
            <a:chOff x="2703368" y="3962400"/>
            <a:chExt cx="8011389" cy="369332"/>
          </a:xfrm>
        </p:grpSpPr>
        <p:sp>
          <p:nvSpPr>
            <p:cNvPr id="7" name="TextovéPole 6">
              <a:extLst>
                <a:ext uri="{FF2B5EF4-FFF2-40B4-BE49-F238E27FC236}">
                  <a16:creationId xmlns:a16="http://schemas.microsoft.com/office/drawing/2014/main" id="{F521D0B5-B7E3-4192-8D8B-709BD8FD62D5}"/>
                </a:ext>
              </a:extLst>
            </p:cNvPr>
            <p:cNvSpPr txBox="1"/>
            <p:nvPr/>
          </p:nvSpPr>
          <p:spPr>
            <a:xfrm>
              <a:off x="3001241" y="3962400"/>
              <a:ext cx="7713516" cy="369332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ea typeface="+mn-lt"/>
                  <a:cs typeface="+mn-lt"/>
                </a:rPr>
                <a:t>You can find more information </a:t>
              </a:r>
              <a:r>
                <a:rPr lang="en-US">
                  <a:ea typeface="+mn-lt"/>
                  <a:cs typeface="+mn-lt"/>
                  <a:hlinkClick r:id="rId3"/>
                </a:rPr>
                <a:t>here</a:t>
              </a:r>
              <a:endParaRPr lang="en-US">
                <a:ea typeface="+mn-lt"/>
                <a:cs typeface="+mn-lt"/>
              </a:endParaRPr>
            </a:p>
          </p:txBody>
        </p:sp>
        <p:pic>
          <p:nvPicPr>
            <p:cNvPr id="8" name="Obrázek 8">
              <a:extLst>
                <a:ext uri="{FF2B5EF4-FFF2-40B4-BE49-F238E27FC236}">
                  <a16:creationId xmlns:a16="http://schemas.microsoft.com/office/drawing/2014/main" id="{F7035581-A567-45DA-8D28-D93F5B1758C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703368" y="3976255"/>
              <a:ext cx="342900" cy="342900"/>
            </a:xfrm>
            <a:prstGeom prst="rect">
              <a:avLst/>
            </a:prstGeom>
          </p:spPr>
        </p:pic>
      </p:grpSp>
      <p:sp>
        <p:nvSpPr>
          <p:cNvPr id="4" name="TextovéPole 3">
            <a:extLst>
              <a:ext uri="{FF2B5EF4-FFF2-40B4-BE49-F238E27FC236}">
                <a16:creationId xmlns:a16="http://schemas.microsoft.com/office/drawing/2014/main" id="{9985BA6B-7C36-461F-8B30-0B8EA3673FF0}"/>
              </a:ext>
            </a:extLst>
          </p:cNvPr>
          <p:cNvSpPr txBox="1"/>
          <p:nvPr/>
        </p:nvSpPr>
        <p:spPr>
          <a:xfrm>
            <a:off x="845127" y="845128"/>
            <a:ext cx="10718221" cy="38164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cs-CZ" sz="2200" dirty="0" err="1"/>
              <a:t>You</a:t>
            </a:r>
            <a:r>
              <a:rPr lang="cs-CZ" sz="2200" dirty="0"/>
              <a:t> </a:t>
            </a:r>
            <a:r>
              <a:rPr lang="cs-CZ" sz="2200" dirty="0" err="1"/>
              <a:t>must</a:t>
            </a:r>
            <a:r>
              <a:rPr lang="cs-CZ" sz="2200" dirty="0"/>
              <a:t> build </a:t>
            </a:r>
            <a:r>
              <a:rPr lang="cs-CZ" sz="2200" dirty="0" err="1"/>
              <a:t>your</a:t>
            </a:r>
            <a:r>
              <a:rPr lang="cs-CZ" sz="2200" dirty="0"/>
              <a:t> program and </a:t>
            </a:r>
            <a:r>
              <a:rPr lang="cs-CZ" sz="2200" dirty="0" err="1"/>
              <a:t>its</a:t>
            </a:r>
            <a:r>
              <a:rPr lang="cs-CZ" sz="2200" dirty="0"/>
              <a:t> </a:t>
            </a:r>
            <a:r>
              <a:rPr lang="cs-CZ" sz="2200" b="1" dirty="0" err="1"/>
              <a:t>dependencies</a:t>
            </a:r>
            <a:r>
              <a:rPr lang="cs-CZ" sz="2200" dirty="0"/>
              <a:t> </a:t>
            </a:r>
            <a:r>
              <a:rPr lang="cs-CZ" sz="2200" dirty="0" err="1"/>
              <a:t>for</a:t>
            </a:r>
            <a:r>
              <a:rPr lang="cs-CZ" sz="2200" dirty="0"/>
              <a:t> </a:t>
            </a:r>
            <a:r>
              <a:rPr lang="cs-CZ" sz="2200" dirty="0" err="1"/>
              <a:t>your</a:t>
            </a:r>
            <a:r>
              <a:rPr lang="cs-CZ" sz="2200" dirty="0"/>
              <a:t> </a:t>
            </a:r>
            <a:r>
              <a:rPr lang="cs-CZ" sz="2200" dirty="0" err="1"/>
              <a:t>target</a:t>
            </a:r>
            <a:r>
              <a:rPr lang="cs-CZ" sz="2200" dirty="0"/>
              <a:t> cluster</a:t>
            </a:r>
            <a:endParaRPr lang="cs-CZ" sz="2200" dirty="0">
              <a:cs typeface="Calibri"/>
            </a:endParaRPr>
          </a:p>
          <a:p>
            <a:pPr marL="742950" lvl="1" indent="-285750">
              <a:buFont typeface="Arial"/>
              <a:buChar char="•"/>
            </a:pPr>
            <a:r>
              <a:rPr lang="cs-CZ" sz="2200" dirty="0" err="1">
                <a:cs typeface="Calibri"/>
              </a:rPr>
              <a:t>e.g</a:t>
            </a:r>
            <a:r>
              <a:rPr lang="cs-CZ" sz="2200" dirty="0">
                <a:cs typeface="Calibri"/>
              </a:rPr>
              <a:t>. Karolina </a:t>
            </a:r>
            <a:r>
              <a:rPr lang="cs-CZ" sz="2200" dirty="0" err="1">
                <a:cs typeface="Calibri"/>
              </a:rPr>
              <a:t>runs</a:t>
            </a:r>
            <a:r>
              <a:rPr lang="cs-CZ" sz="2200" dirty="0">
                <a:cs typeface="Calibri"/>
              </a:rPr>
              <a:t> on Rocky Linux 8</a:t>
            </a:r>
          </a:p>
          <a:p>
            <a:pPr marL="285750" indent="-285750">
              <a:buFont typeface="Arial"/>
              <a:buChar char="•"/>
            </a:pPr>
            <a:r>
              <a:rPr lang="cs-CZ" sz="2200" dirty="0" err="1">
                <a:cs typeface="Calibri"/>
              </a:rPr>
              <a:t>You</a:t>
            </a:r>
            <a:r>
              <a:rPr lang="cs-CZ" sz="2200" dirty="0">
                <a:cs typeface="Calibri"/>
              </a:rPr>
              <a:t> DO NOT </a:t>
            </a:r>
            <a:r>
              <a:rPr lang="cs-CZ" sz="2200" dirty="0" err="1">
                <a:cs typeface="Calibri"/>
              </a:rPr>
              <a:t>have</a:t>
            </a:r>
            <a:r>
              <a:rPr lang="cs-CZ" sz="2200" dirty="0">
                <a:cs typeface="Calibri"/>
              </a:rPr>
              <a:t> admin </a:t>
            </a:r>
            <a:r>
              <a:rPr lang="cs-CZ" sz="2200" dirty="0" err="1">
                <a:cs typeface="Calibri"/>
              </a:rPr>
              <a:t>privileges</a:t>
            </a:r>
            <a:r>
              <a:rPr lang="cs-CZ" sz="2200" dirty="0">
                <a:cs typeface="Calibri"/>
              </a:rPr>
              <a:t> on </a:t>
            </a:r>
            <a:r>
              <a:rPr lang="cs-CZ" sz="2200" dirty="0" err="1">
                <a:cs typeface="Calibri"/>
              </a:rPr>
              <a:t>the</a:t>
            </a:r>
            <a:r>
              <a:rPr lang="cs-CZ" sz="2200" dirty="0">
                <a:cs typeface="Calibri"/>
              </a:rPr>
              <a:t> cluster</a:t>
            </a:r>
          </a:p>
          <a:p>
            <a:pPr marL="742950" lvl="1" indent="-285750">
              <a:buFont typeface="Arial"/>
              <a:buChar char="•"/>
            </a:pPr>
            <a:r>
              <a:rPr lang="cs-CZ" sz="2200" dirty="0">
                <a:cs typeface="Calibri"/>
              </a:rPr>
              <a:t>Standard </a:t>
            </a:r>
            <a:r>
              <a:rPr lang="cs-CZ" sz="2200" dirty="0" err="1">
                <a:cs typeface="Calibri"/>
              </a:rPr>
              <a:t>package</a:t>
            </a:r>
            <a:r>
              <a:rPr lang="cs-CZ" sz="2200" dirty="0">
                <a:cs typeface="Calibri"/>
              </a:rPr>
              <a:t> </a:t>
            </a:r>
            <a:r>
              <a:rPr lang="cs-CZ" sz="2200" dirty="0" err="1">
                <a:cs typeface="Calibri"/>
              </a:rPr>
              <a:t>managers</a:t>
            </a:r>
            <a:r>
              <a:rPr lang="cs-CZ" sz="2200" dirty="0">
                <a:cs typeface="Calibri"/>
              </a:rPr>
              <a:t> (</a:t>
            </a:r>
            <a:r>
              <a:rPr lang="cs-CZ" sz="2200" dirty="0" err="1">
                <a:latin typeface="Calibri"/>
                <a:cs typeface="Calibri"/>
              </a:rPr>
              <a:t>like</a:t>
            </a:r>
            <a:r>
              <a:rPr lang="cs-CZ" sz="2200" dirty="0">
                <a:latin typeface="Calibri"/>
                <a:cs typeface="Calibri"/>
              </a:rPr>
              <a:t> </a:t>
            </a:r>
            <a:r>
              <a:rPr lang="cs-CZ" sz="2200" dirty="0" err="1">
                <a:latin typeface="Consolas"/>
                <a:cs typeface="Calibri"/>
              </a:rPr>
              <a:t>yum</a:t>
            </a:r>
            <a:r>
              <a:rPr lang="cs-CZ" sz="2200" dirty="0">
                <a:latin typeface="Consolas"/>
                <a:cs typeface="Calibri"/>
              </a:rPr>
              <a:t>/</a:t>
            </a:r>
            <a:r>
              <a:rPr lang="cs-CZ" sz="2200" dirty="0" err="1">
                <a:latin typeface="Consolas"/>
                <a:cs typeface="Calibri"/>
              </a:rPr>
              <a:t>apt</a:t>
            </a:r>
            <a:r>
              <a:rPr lang="cs-CZ" sz="2200" dirty="0">
                <a:cs typeface="Calibri"/>
              </a:rPr>
              <a:t>) </a:t>
            </a:r>
            <a:r>
              <a:rPr lang="cs-CZ" sz="2200" dirty="0" err="1">
                <a:cs typeface="Calibri"/>
              </a:rPr>
              <a:t>cannot</a:t>
            </a:r>
            <a:r>
              <a:rPr lang="cs-CZ" sz="2200" dirty="0">
                <a:cs typeface="Calibri"/>
              </a:rPr>
              <a:t> </a:t>
            </a:r>
            <a:r>
              <a:rPr lang="cs-CZ" sz="2200" dirty="0" err="1">
                <a:cs typeface="Calibri"/>
              </a:rPr>
              <a:t>be</a:t>
            </a:r>
            <a:r>
              <a:rPr lang="cs-CZ" sz="2200" dirty="0">
                <a:cs typeface="Calibri"/>
              </a:rPr>
              <a:t> </a:t>
            </a:r>
            <a:r>
              <a:rPr lang="cs-CZ" sz="2200" dirty="0" err="1">
                <a:cs typeface="Calibri"/>
              </a:rPr>
              <a:t>used</a:t>
            </a:r>
            <a:endParaRPr lang="cs-CZ" sz="2200" dirty="0">
              <a:cs typeface="Calibri"/>
            </a:endParaRPr>
          </a:p>
          <a:p>
            <a:endParaRPr lang="cs-CZ" sz="2200" dirty="0">
              <a:cs typeface="Calibri"/>
            </a:endParaRPr>
          </a:p>
          <a:p>
            <a:r>
              <a:rPr lang="cs-CZ" sz="2200" dirty="0" err="1">
                <a:cs typeface="Calibri"/>
              </a:rPr>
              <a:t>You</a:t>
            </a:r>
            <a:r>
              <a:rPr lang="cs-CZ" sz="2200" dirty="0">
                <a:cs typeface="Calibri"/>
              </a:rPr>
              <a:t> </a:t>
            </a:r>
            <a:r>
              <a:rPr lang="cs-CZ" sz="2200" dirty="0" err="1">
                <a:cs typeface="Calibri"/>
              </a:rPr>
              <a:t>have</a:t>
            </a:r>
            <a:r>
              <a:rPr lang="cs-CZ" sz="2200" dirty="0">
                <a:cs typeface="Calibri"/>
              </a:rPr>
              <a:t> </a:t>
            </a:r>
            <a:r>
              <a:rPr lang="cs-CZ" sz="2200" dirty="0" err="1">
                <a:cs typeface="Calibri"/>
              </a:rPr>
              <a:t>several</a:t>
            </a:r>
            <a:r>
              <a:rPr lang="cs-CZ" sz="2200" dirty="0">
                <a:cs typeface="Calibri"/>
              </a:rPr>
              <a:t> </a:t>
            </a:r>
            <a:r>
              <a:rPr lang="cs-CZ" sz="2200" dirty="0" err="1">
                <a:cs typeface="Calibri"/>
              </a:rPr>
              <a:t>options</a:t>
            </a:r>
            <a:r>
              <a:rPr lang="cs-CZ" sz="2200" dirty="0">
                <a:cs typeface="Calibri"/>
              </a:rPr>
              <a:t> </a:t>
            </a:r>
            <a:r>
              <a:rPr lang="cs-CZ" sz="2200" dirty="0" err="1">
                <a:cs typeface="Calibri"/>
              </a:rPr>
              <a:t>how</a:t>
            </a:r>
            <a:r>
              <a:rPr lang="cs-CZ" sz="2200" dirty="0">
                <a:cs typeface="Calibri"/>
              </a:rPr>
              <a:t> to </a:t>
            </a:r>
            <a:r>
              <a:rPr lang="cs-CZ" sz="2200" dirty="0" err="1">
                <a:cs typeface="Calibri"/>
              </a:rPr>
              <a:t>compile</a:t>
            </a:r>
            <a:r>
              <a:rPr lang="cs-CZ" sz="2200" dirty="0">
                <a:cs typeface="Calibri"/>
              </a:rPr>
              <a:t> </a:t>
            </a:r>
            <a:r>
              <a:rPr lang="cs-CZ" sz="2200" dirty="0" err="1">
                <a:cs typeface="Calibri"/>
              </a:rPr>
              <a:t>your</a:t>
            </a:r>
            <a:r>
              <a:rPr lang="cs-CZ" sz="2200" dirty="0">
                <a:cs typeface="Calibri"/>
              </a:rPr>
              <a:t> </a:t>
            </a:r>
            <a:r>
              <a:rPr lang="cs-CZ" sz="2200" dirty="0" err="1">
                <a:cs typeface="Calibri"/>
              </a:rPr>
              <a:t>code</a:t>
            </a:r>
            <a:r>
              <a:rPr lang="cs-CZ" sz="2200" dirty="0">
                <a:cs typeface="Calibri"/>
              </a:rPr>
              <a:t> and </a:t>
            </a:r>
            <a:r>
              <a:rPr lang="cs-CZ" sz="2200" dirty="0" err="1">
                <a:cs typeface="Calibri"/>
              </a:rPr>
              <a:t>its</a:t>
            </a:r>
            <a:r>
              <a:rPr lang="cs-CZ" sz="2200" dirty="0">
                <a:cs typeface="Calibri"/>
              </a:rPr>
              <a:t> </a:t>
            </a:r>
            <a:r>
              <a:rPr lang="cs-CZ" sz="2200" dirty="0" err="1">
                <a:cs typeface="Calibri"/>
              </a:rPr>
              <a:t>dependencies</a:t>
            </a:r>
            <a:endParaRPr lang="cs-CZ" sz="2200" dirty="0">
              <a:cs typeface="Calibri"/>
            </a:endParaRPr>
          </a:p>
          <a:p>
            <a:pPr marL="742950" lvl="1" indent="-285750">
              <a:buFont typeface="Arial"/>
              <a:buChar char="•"/>
            </a:pPr>
            <a:r>
              <a:rPr lang="cs-CZ" sz="2200" u="sng" dirty="0">
                <a:cs typeface="Calibri"/>
              </a:rPr>
              <a:t>Use </a:t>
            </a:r>
            <a:r>
              <a:rPr lang="cs-CZ" sz="2200" u="sng" dirty="0" err="1">
                <a:cs typeface="Calibri"/>
              </a:rPr>
              <a:t>the</a:t>
            </a:r>
            <a:r>
              <a:rPr lang="cs-CZ" sz="2200" u="sng" dirty="0">
                <a:cs typeface="Calibri"/>
              </a:rPr>
              <a:t> </a:t>
            </a:r>
            <a:r>
              <a:rPr lang="cs-CZ" sz="2200" u="sng" dirty="0" err="1">
                <a:ea typeface="+mn-lt"/>
                <a:cs typeface="+mn-lt"/>
              </a:rPr>
              <a:t>available</a:t>
            </a:r>
            <a:r>
              <a:rPr lang="cs-CZ" sz="2200" u="sng" dirty="0">
                <a:ea typeface="+mn-lt"/>
                <a:cs typeface="+mn-lt"/>
              </a:rPr>
              <a:t> </a:t>
            </a:r>
            <a:r>
              <a:rPr lang="cs-CZ" sz="2200" u="sng" dirty="0" err="1">
                <a:cs typeface="Calibri"/>
              </a:rPr>
              <a:t>pre-installed</a:t>
            </a:r>
            <a:r>
              <a:rPr lang="cs-CZ" sz="2200" u="sng" dirty="0">
                <a:cs typeface="Calibri"/>
              </a:rPr>
              <a:t> </a:t>
            </a:r>
            <a:r>
              <a:rPr lang="cs-CZ" sz="2200" u="sng" dirty="0" err="1">
                <a:cs typeface="Calibri"/>
              </a:rPr>
              <a:t>modules</a:t>
            </a:r>
            <a:endParaRPr lang="cs-CZ" sz="2200" u="sng" dirty="0">
              <a:cs typeface="Calibri"/>
            </a:endParaRPr>
          </a:p>
          <a:p>
            <a:pPr marL="742950" lvl="1" indent="-285750">
              <a:buFont typeface="Arial"/>
              <a:buChar char="•"/>
            </a:pPr>
            <a:r>
              <a:rPr lang="cs-CZ" sz="2200" dirty="0" err="1">
                <a:cs typeface="Calibri"/>
              </a:rPr>
              <a:t>Compile</a:t>
            </a:r>
            <a:r>
              <a:rPr lang="cs-CZ" sz="2200" dirty="0">
                <a:cs typeface="Calibri"/>
              </a:rPr>
              <a:t> </a:t>
            </a:r>
            <a:r>
              <a:rPr lang="cs-CZ" sz="2200" dirty="0" err="1">
                <a:cs typeface="Calibri"/>
              </a:rPr>
              <a:t>your</a:t>
            </a:r>
            <a:r>
              <a:rPr lang="cs-CZ" sz="2200" dirty="0">
                <a:cs typeface="Calibri"/>
              </a:rPr>
              <a:t> </a:t>
            </a:r>
            <a:r>
              <a:rPr lang="cs-CZ" sz="2200" dirty="0" err="1">
                <a:cs typeface="Calibri"/>
              </a:rPr>
              <a:t>code</a:t>
            </a:r>
            <a:r>
              <a:rPr lang="cs-CZ" sz="2200" dirty="0">
                <a:cs typeface="Calibri"/>
              </a:rPr>
              <a:t> and </a:t>
            </a:r>
            <a:r>
              <a:rPr lang="cs-CZ" sz="2200" dirty="0" err="1">
                <a:cs typeface="Calibri"/>
              </a:rPr>
              <a:t>all</a:t>
            </a:r>
            <a:r>
              <a:rPr lang="cs-CZ" sz="2200" dirty="0">
                <a:cs typeface="Calibri"/>
              </a:rPr>
              <a:t> </a:t>
            </a:r>
            <a:r>
              <a:rPr lang="cs-CZ" sz="2200" dirty="0" err="1">
                <a:cs typeface="Calibri"/>
              </a:rPr>
              <a:t>its</a:t>
            </a:r>
            <a:r>
              <a:rPr lang="cs-CZ" sz="2200" dirty="0">
                <a:cs typeface="Calibri"/>
              </a:rPr>
              <a:t> </a:t>
            </a:r>
            <a:r>
              <a:rPr lang="cs-CZ" sz="2200" dirty="0" err="1">
                <a:cs typeface="Calibri"/>
              </a:rPr>
              <a:t>dependencies</a:t>
            </a:r>
            <a:r>
              <a:rPr lang="cs-CZ" sz="2200" dirty="0">
                <a:cs typeface="Calibri"/>
              </a:rPr>
              <a:t> </a:t>
            </a:r>
            <a:r>
              <a:rPr lang="cs-CZ" sz="2200" dirty="0" err="1">
                <a:cs typeface="Calibri"/>
              </a:rPr>
              <a:t>from</a:t>
            </a:r>
            <a:r>
              <a:rPr lang="cs-CZ" sz="2200" dirty="0">
                <a:cs typeface="Calibri"/>
              </a:rPr>
              <a:t> </a:t>
            </a:r>
            <a:r>
              <a:rPr lang="cs-CZ" sz="2200" dirty="0" err="1">
                <a:cs typeface="Calibri"/>
              </a:rPr>
              <a:t>scratch</a:t>
            </a:r>
            <a:endParaRPr lang="cs-CZ" sz="2200" dirty="0">
              <a:cs typeface="Calibri"/>
            </a:endParaRPr>
          </a:p>
          <a:p>
            <a:pPr marL="742950" lvl="1" indent="-285750">
              <a:buFont typeface="Arial"/>
              <a:buChar char="•"/>
            </a:pPr>
            <a:r>
              <a:rPr lang="cs-CZ" sz="2200" dirty="0">
                <a:ea typeface="+mn-lt"/>
                <a:cs typeface="+mn-lt"/>
              </a:rPr>
              <a:t>Use </a:t>
            </a:r>
            <a:r>
              <a:rPr lang="cs-CZ" sz="2200" dirty="0">
                <a:ea typeface="+mn-lt"/>
                <a:cs typeface="+mn-lt"/>
                <a:hlinkClick r:id="rId5"/>
              </a:rPr>
              <a:t>Apptainer </a:t>
            </a:r>
            <a:r>
              <a:rPr lang="cs-CZ" sz="2200" dirty="0">
                <a:cs typeface="Calibri"/>
                <a:hlinkClick r:id="rId5"/>
              </a:rPr>
              <a:t>containers</a:t>
            </a:r>
            <a:endParaRPr lang="cs-CZ" sz="2200" dirty="0">
              <a:cs typeface="Calibri"/>
            </a:endParaRPr>
          </a:p>
          <a:p>
            <a:pPr marL="742950" lvl="1" indent="-285750">
              <a:buFont typeface="Arial"/>
              <a:buChar char="•"/>
            </a:pPr>
            <a:r>
              <a:rPr lang="cs-CZ" sz="2200" dirty="0">
                <a:cs typeface="Calibri"/>
              </a:rPr>
              <a:t>Use </a:t>
            </a:r>
            <a:r>
              <a:rPr lang="cs-CZ" sz="2200" dirty="0">
                <a:cs typeface="Calibri"/>
                <a:hlinkClick r:id="rId6"/>
              </a:rPr>
              <a:t>Spack</a:t>
            </a:r>
            <a:r>
              <a:rPr lang="cs-CZ" sz="2200" dirty="0">
                <a:cs typeface="Calibri"/>
              </a:rPr>
              <a:t> (HPC </a:t>
            </a:r>
            <a:r>
              <a:rPr lang="cs-CZ" sz="2200" dirty="0" err="1">
                <a:cs typeface="Calibri"/>
              </a:rPr>
              <a:t>package</a:t>
            </a:r>
            <a:r>
              <a:rPr lang="cs-CZ" sz="2200" dirty="0">
                <a:cs typeface="Calibri"/>
              </a:rPr>
              <a:t> manager)</a:t>
            </a:r>
          </a:p>
          <a:p>
            <a:pPr marL="742950" lvl="1" indent="-285750">
              <a:buFont typeface="Arial"/>
              <a:buChar char="•"/>
            </a:pPr>
            <a:r>
              <a:rPr lang="cs-CZ" sz="2200" dirty="0">
                <a:cs typeface="Calibri"/>
              </a:rPr>
              <a:t>...</a:t>
            </a:r>
          </a:p>
        </p:txBody>
      </p:sp>
      <p:grpSp>
        <p:nvGrpSpPr>
          <p:cNvPr id="19" name="Skupina 18">
            <a:extLst>
              <a:ext uri="{FF2B5EF4-FFF2-40B4-BE49-F238E27FC236}">
                <a16:creationId xmlns:a16="http://schemas.microsoft.com/office/drawing/2014/main" id="{1B9E8A84-E0F4-4B6B-972B-B289F7696D3F}"/>
              </a:ext>
            </a:extLst>
          </p:cNvPr>
          <p:cNvGrpSpPr/>
          <p:nvPr/>
        </p:nvGrpSpPr>
        <p:grpSpPr>
          <a:xfrm>
            <a:off x="848239" y="5633605"/>
            <a:ext cx="8004812" cy="369332"/>
            <a:chOff x="848239" y="5633605"/>
            <a:chExt cx="8004812" cy="369332"/>
          </a:xfrm>
        </p:grpSpPr>
        <p:sp>
          <p:nvSpPr>
            <p:cNvPr id="15" name="TextovéPole 14">
              <a:extLst>
                <a:ext uri="{FF2B5EF4-FFF2-40B4-BE49-F238E27FC236}">
                  <a16:creationId xmlns:a16="http://schemas.microsoft.com/office/drawing/2014/main" id="{3485C0D1-7BBA-401A-8C39-D1888B25CB99}"/>
                </a:ext>
              </a:extLst>
            </p:cNvPr>
            <p:cNvSpPr txBox="1"/>
            <p:nvPr/>
          </p:nvSpPr>
          <p:spPr>
            <a:xfrm>
              <a:off x="1139535" y="5633605"/>
              <a:ext cx="7713516" cy="369332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en-US" u="sng">
                  <a:ea typeface="+mn-lt"/>
                  <a:cs typeface="+mn-lt"/>
                </a:rPr>
                <a:t>All further command examples will assume execution on a login node</a:t>
              </a:r>
              <a:endParaRPr lang="cs-CZ" u="sng">
                <a:cs typeface="Calibri"/>
              </a:endParaRPr>
            </a:p>
          </p:txBody>
        </p:sp>
        <p:pic>
          <p:nvPicPr>
            <p:cNvPr id="11" name="Obrázek 17">
              <a:extLst>
                <a:ext uri="{FF2B5EF4-FFF2-40B4-BE49-F238E27FC236}">
                  <a16:creationId xmlns:a16="http://schemas.microsoft.com/office/drawing/2014/main" id="{96C28877-0D80-4E0D-A1FF-52EFB976892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48239" y="5640092"/>
              <a:ext cx="342900" cy="342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077581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sz="half" idx="1"/>
          </p:nvPr>
        </p:nvSpPr>
        <p:spPr>
          <a:xfrm>
            <a:off x="843516" y="878996"/>
            <a:ext cx="11350215" cy="1121087"/>
          </a:xfrm>
        </p:spPr>
        <p:txBody>
          <a:bodyPr anchor="t"/>
          <a:lstStyle/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t">
            <a:normAutofit/>
          </a:bodyPr>
          <a:lstStyle/>
          <a:p>
            <a:pPr algn="l"/>
            <a:r>
              <a:rPr lang="en-GB" sz="3600">
                <a:solidFill>
                  <a:srgbClr val="818386"/>
                </a:solidFill>
                <a:latin typeface="Calibri"/>
                <a:cs typeface="Calibri"/>
              </a:rPr>
              <a:t>Using Lmod</a:t>
            </a:r>
            <a:r>
              <a:rPr lang="en-GB" sz="3600" noProof="0">
                <a:solidFill>
                  <a:srgbClr val="818386"/>
                </a:solidFill>
                <a:latin typeface="Calibri"/>
                <a:cs typeface="Calibri"/>
              </a:rPr>
              <a:t> modules</a:t>
            </a:r>
            <a:endParaRPr lang="en-GB" noProof="0"/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9985BA6B-7C36-461F-8B30-0B8EA3673FF0}"/>
              </a:ext>
            </a:extLst>
          </p:cNvPr>
          <p:cNvSpPr txBox="1"/>
          <p:nvPr/>
        </p:nvSpPr>
        <p:spPr>
          <a:xfrm>
            <a:off x="845127" y="845128"/>
            <a:ext cx="11298380" cy="313932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cs-CZ" sz="2200" dirty="0" err="1">
                <a:cs typeface="Calibri" panose="020F0502020204030204"/>
              </a:rPr>
              <a:t>Each</a:t>
            </a:r>
            <a:r>
              <a:rPr lang="cs-CZ" sz="2200" dirty="0">
                <a:cs typeface="Calibri" panose="020F0502020204030204"/>
              </a:rPr>
              <a:t> IT4I cluster has </a:t>
            </a:r>
            <a:r>
              <a:rPr lang="cs-CZ" sz="2200" dirty="0" err="1">
                <a:cs typeface="Calibri" panose="020F0502020204030204"/>
              </a:rPr>
              <a:t>its</a:t>
            </a:r>
            <a:r>
              <a:rPr lang="cs-CZ" sz="2200" dirty="0">
                <a:cs typeface="Calibri" panose="020F0502020204030204"/>
              </a:rPr>
              <a:t> </a:t>
            </a:r>
            <a:r>
              <a:rPr lang="cs-CZ" sz="2200" dirty="0" err="1">
                <a:cs typeface="Calibri" panose="020F0502020204030204"/>
              </a:rPr>
              <a:t>own</a:t>
            </a:r>
            <a:r>
              <a:rPr lang="cs-CZ" sz="2200" dirty="0">
                <a:cs typeface="Calibri" panose="020F0502020204030204"/>
              </a:rPr>
              <a:t> set </a:t>
            </a:r>
            <a:r>
              <a:rPr lang="cs-CZ" sz="2200" dirty="0" err="1">
                <a:cs typeface="Calibri" panose="020F0502020204030204"/>
              </a:rPr>
              <a:t>of</a:t>
            </a:r>
            <a:r>
              <a:rPr lang="cs-CZ" sz="2200" dirty="0">
                <a:cs typeface="Calibri" panose="020F0502020204030204"/>
              </a:rPr>
              <a:t> </a:t>
            </a:r>
            <a:r>
              <a:rPr lang="cs-CZ" sz="2200" dirty="0" err="1">
                <a:cs typeface="Calibri" panose="020F0502020204030204"/>
              </a:rPr>
              <a:t>pre-installed</a:t>
            </a:r>
            <a:r>
              <a:rPr lang="cs-CZ" sz="2200" dirty="0">
                <a:cs typeface="Calibri" panose="020F0502020204030204"/>
              </a:rPr>
              <a:t> </a:t>
            </a:r>
            <a:r>
              <a:rPr lang="cs-CZ" sz="2200" u="sng" dirty="0" err="1">
                <a:cs typeface="Calibri" panose="020F0502020204030204"/>
              </a:rPr>
              <a:t>modules</a:t>
            </a:r>
            <a:r>
              <a:rPr lang="cs-CZ" sz="2200" dirty="0">
                <a:cs typeface="Calibri" panose="020F0502020204030204"/>
              </a:rPr>
              <a:t> </a:t>
            </a:r>
            <a:r>
              <a:rPr lang="cs-CZ" sz="2200" dirty="0" err="1">
                <a:cs typeface="Calibri" panose="020F0502020204030204"/>
              </a:rPr>
              <a:t>available</a:t>
            </a:r>
            <a:r>
              <a:rPr lang="cs-CZ" sz="2200" dirty="0">
                <a:cs typeface="Calibri" panose="020F0502020204030204"/>
              </a:rPr>
              <a:t> </a:t>
            </a:r>
            <a:r>
              <a:rPr lang="cs-CZ" sz="2200" dirty="0" err="1">
                <a:cs typeface="Calibri" panose="020F0502020204030204"/>
              </a:rPr>
              <a:t>for</a:t>
            </a:r>
            <a:r>
              <a:rPr lang="cs-CZ" sz="2200" dirty="0">
                <a:cs typeface="Calibri" panose="020F0502020204030204"/>
              </a:rPr>
              <a:t> </a:t>
            </a:r>
            <a:r>
              <a:rPr lang="cs-CZ" sz="2200" dirty="0" err="1">
                <a:cs typeface="Calibri" panose="020F0502020204030204"/>
              </a:rPr>
              <a:t>immediate</a:t>
            </a:r>
            <a:r>
              <a:rPr lang="cs-CZ" sz="2200" dirty="0">
                <a:cs typeface="Calibri" panose="020F0502020204030204"/>
              </a:rPr>
              <a:t> use</a:t>
            </a:r>
          </a:p>
          <a:p>
            <a:pPr marL="285750" indent="-285750">
              <a:buFont typeface="Arial"/>
              <a:buChar char="•"/>
            </a:pPr>
            <a:r>
              <a:rPr lang="cs-CZ" sz="2200" dirty="0">
                <a:cs typeface="Calibri" panose="020F0502020204030204"/>
              </a:rPr>
              <a:t>Module</a:t>
            </a:r>
          </a:p>
          <a:p>
            <a:pPr marL="742950" lvl="1" indent="-285750">
              <a:buFont typeface="Arial"/>
              <a:buChar char="•"/>
            </a:pPr>
            <a:r>
              <a:rPr lang="cs-CZ" sz="2200" dirty="0" err="1">
                <a:cs typeface="Calibri" panose="020F0502020204030204"/>
              </a:rPr>
              <a:t>Is</a:t>
            </a:r>
            <a:r>
              <a:rPr lang="cs-CZ" sz="2200" dirty="0">
                <a:cs typeface="Calibri" panose="020F0502020204030204"/>
              </a:rPr>
              <a:t> a set </a:t>
            </a:r>
            <a:r>
              <a:rPr lang="cs-CZ" sz="2200" dirty="0" err="1">
                <a:cs typeface="Calibri" panose="020F0502020204030204"/>
              </a:rPr>
              <a:t>of</a:t>
            </a:r>
            <a:r>
              <a:rPr lang="cs-CZ" sz="2200" dirty="0">
                <a:cs typeface="Calibri" panose="020F0502020204030204"/>
              </a:rPr>
              <a:t> </a:t>
            </a:r>
            <a:r>
              <a:rPr lang="cs-CZ" sz="2200" dirty="0" err="1">
                <a:cs typeface="Calibri" panose="020F0502020204030204"/>
              </a:rPr>
              <a:t>binaries</a:t>
            </a:r>
            <a:r>
              <a:rPr lang="cs-CZ" sz="2200" dirty="0">
                <a:cs typeface="Calibri" panose="020F0502020204030204"/>
              </a:rPr>
              <a:t>, </a:t>
            </a:r>
            <a:r>
              <a:rPr lang="cs-CZ" sz="2200" dirty="0" err="1">
                <a:cs typeface="Calibri" panose="020F0502020204030204"/>
              </a:rPr>
              <a:t>libraries</a:t>
            </a:r>
            <a:r>
              <a:rPr lang="cs-CZ" sz="2200" dirty="0">
                <a:cs typeface="Calibri" panose="020F0502020204030204"/>
              </a:rPr>
              <a:t>, </a:t>
            </a:r>
            <a:r>
              <a:rPr lang="cs-CZ" sz="2200" dirty="0" err="1">
                <a:cs typeface="Calibri" panose="020F0502020204030204"/>
              </a:rPr>
              <a:t>header</a:t>
            </a:r>
            <a:r>
              <a:rPr lang="cs-CZ" sz="2200" dirty="0">
                <a:cs typeface="Calibri" panose="020F0502020204030204"/>
              </a:rPr>
              <a:t> </a:t>
            </a:r>
            <a:r>
              <a:rPr lang="cs-CZ" sz="2200" dirty="0" err="1">
                <a:cs typeface="Calibri" panose="020F0502020204030204"/>
              </a:rPr>
              <a:t>files</a:t>
            </a:r>
            <a:r>
              <a:rPr lang="cs-CZ" sz="2200" dirty="0">
                <a:cs typeface="Calibri" panose="020F0502020204030204"/>
              </a:rPr>
              <a:t>, …</a:t>
            </a:r>
          </a:p>
          <a:p>
            <a:pPr marL="742950" lvl="1" indent="-285750">
              <a:buFont typeface="Arial"/>
              <a:buChar char="•"/>
            </a:pPr>
            <a:r>
              <a:rPr lang="cs-CZ" sz="2200" dirty="0">
                <a:cs typeface="Calibri" panose="020F0502020204030204"/>
              </a:rPr>
              <a:t>Has a set </a:t>
            </a:r>
            <a:r>
              <a:rPr lang="cs-CZ" sz="2200" dirty="0" err="1">
                <a:cs typeface="Calibri" panose="020F0502020204030204"/>
              </a:rPr>
              <a:t>of</a:t>
            </a:r>
            <a:r>
              <a:rPr lang="cs-CZ" sz="2200" dirty="0">
                <a:cs typeface="Calibri" panose="020F0502020204030204"/>
              </a:rPr>
              <a:t> </a:t>
            </a:r>
            <a:r>
              <a:rPr lang="cs-CZ" sz="2200" dirty="0" err="1">
                <a:cs typeface="Calibri" panose="020F0502020204030204"/>
              </a:rPr>
              <a:t>modules</a:t>
            </a:r>
            <a:r>
              <a:rPr lang="cs-CZ" sz="2200" dirty="0">
                <a:cs typeface="Calibri" panose="020F0502020204030204"/>
              </a:rPr>
              <a:t> </a:t>
            </a:r>
            <a:r>
              <a:rPr lang="cs-CZ" sz="2200" dirty="0" err="1">
                <a:cs typeface="Calibri" panose="020F0502020204030204"/>
              </a:rPr>
              <a:t>that</a:t>
            </a:r>
            <a:r>
              <a:rPr lang="cs-CZ" sz="2200" dirty="0">
                <a:cs typeface="Calibri" panose="020F0502020204030204"/>
              </a:rPr>
              <a:t> </a:t>
            </a:r>
            <a:r>
              <a:rPr lang="cs-CZ" sz="2200" dirty="0" err="1">
                <a:cs typeface="Calibri" panose="020F0502020204030204"/>
              </a:rPr>
              <a:t>it</a:t>
            </a:r>
            <a:r>
              <a:rPr lang="cs-CZ" sz="2200" dirty="0">
                <a:cs typeface="Calibri" panose="020F0502020204030204"/>
              </a:rPr>
              <a:t> </a:t>
            </a:r>
            <a:r>
              <a:rPr lang="cs-CZ" sz="2200" dirty="0" err="1">
                <a:cs typeface="Calibri" panose="020F0502020204030204"/>
              </a:rPr>
              <a:t>depends</a:t>
            </a:r>
            <a:r>
              <a:rPr lang="cs-CZ" sz="2200" dirty="0">
                <a:cs typeface="Calibri" panose="020F0502020204030204"/>
              </a:rPr>
              <a:t> on</a:t>
            </a:r>
          </a:p>
          <a:p>
            <a:pPr marL="742950" lvl="1" indent="-285750">
              <a:buFont typeface="Arial,Sans-Serif"/>
              <a:buChar char="•"/>
            </a:pPr>
            <a:r>
              <a:rPr lang="cs-CZ" sz="2200" dirty="0" err="1">
                <a:ea typeface="+mn-lt"/>
                <a:cs typeface="+mn-lt"/>
              </a:rPr>
              <a:t>Might</a:t>
            </a:r>
            <a:r>
              <a:rPr lang="cs-CZ" sz="2200" dirty="0">
                <a:ea typeface="+mn-lt"/>
                <a:cs typeface="+mn-lt"/>
              </a:rPr>
              <a:t> </a:t>
            </a:r>
            <a:r>
              <a:rPr lang="cs-CZ" sz="2200" dirty="0" err="1">
                <a:ea typeface="+mn-lt"/>
                <a:cs typeface="+mn-lt"/>
              </a:rPr>
              <a:t>have</a:t>
            </a:r>
            <a:r>
              <a:rPr lang="cs-CZ" sz="2200" dirty="0">
                <a:ea typeface="+mn-lt"/>
                <a:cs typeface="+mn-lt"/>
              </a:rPr>
              <a:t> </a:t>
            </a:r>
            <a:r>
              <a:rPr lang="cs-CZ" sz="2200" dirty="0" err="1">
                <a:ea typeface="+mn-lt"/>
                <a:cs typeface="+mn-lt"/>
              </a:rPr>
              <a:t>several</a:t>
            </a:r>
            <a:r>
              <a:rPr lang="cs-CZ" sz="2200" dirty="0">
                <a:ea typeface="+mn-lt"/>
                <a:cs typeface="+mn-lt"/>
              </a:rPr>
              <a:t> </a:t>
            </a:r>
            <a:r>
              <a:rPr lang="cs-CZ" sz="2200" dirty="0" err="1">
                <a:ea typeface="+mn-lt"/>
                <a:cs typeface="+mn-lt"/>
              </a:rPr>
              <a:t>available</a:t>
            </a:r>
            <a:r>
              <a:rPr lang="cs-CZ" sz="2200" dirty="0">
                <a:ea typeface="+mn-lt"/>
                <a:cs typeface="+mn-lt"/>
              </a:rPr>
              <a:t> </a:t>
            </a:r>
            <a:r>
              <a:rPr lang="cs-CZ" sz="2200" u="sng" dirty="0" err="1">
                <a:ea typeface="+mn-lt"/>
                <a:cs typeface="+mn-lt"/>
              </a:rPr>
              <a:t>versions</a:t>
            </a:r>
            <a:r>
              <a:rPr lang="cs-CZ" sz="2200" dirty="0">
                <a:ea typeface="+mn-lt"/>
                <a:cs typeface="+mn-lt"/>
              </a:rPr>
              <a:t> (</a:t>
            </a:r>
            <a:r>
              <a:rPr lang="cs-CZ" sz="2200" dirty="0">
                <a:latin typeface="Consolas"/>
                <a:cs typeface="Calibri" panose="020F0502020204030204"/>
              </a:rPr>
              <a:t>Python/2.7.9</a:t>
            </a:r>
            <a:r>
              <a:rPr lang="cs-CZ" sz="2200" dirty="0">
                <a:latin typeface="Calibri"/>
                <a:ea typeface="+mn-lt"/>
                <a:cs typeface="+mn-lt"/>
              </a:rPr>
              <a:t> vs</a:t>
            </a:r>
            <a:r>
              <a:rPr lang="cs-CZ" sz="2200" dirty="0">
                <a:latin typeface="Calibri"/>
                <a:cs typeface="Calibri" panose="020F0502020204030204"/>
              </a:rPr>
              <a:t> </a:t>
            </a:r>
            <a:r>
              <a:rPr lang="cs-CZ" sz="2200" dirty="0">
                <a:latin typeface="Consolas"/>
                <a:cs typeface="Calibri" panose="020F0502020204030204"/>
              </a:rPr>
              <a:t>Python/3.6.1</a:t>
            </a:r>
            <a:r>
              <a:rPr lang="cs-CZ" sz="2200" dirty="0">
                <a:ea typeface="+mn-lt"/>
                <a:cs typeface="+mn-lt"/>
              </a:rPr>
              <a:t>)</a:t>
            </a:r>
          </a:p>
          <a:p>
            <a:pPr marL="742950" lvl="1" indent="-285750">
              <a:buFont typeface="Arial,Sans-Serif"/>
              <a:buChar char="•"/>
            </a:pPr>
            <a:r>
              <a:rPr lang="cs-CZ" sz="2200" dirty="0" err="1">
                <a:ea typeface="+mn-lt"/>
                <a:cs typeface="+mn-lt"/>
              </a:rPr>
              <a:t>Might</a:t>
            </a:r>
            <a:r>
              <a:rPr lang="cs-CZ" sz="2200" dirty="0">
                <a:ea typeface="+mn-lt"/>
                <a:cs typeface="+mn-lt"/>
              </a:rPr>
              <a:t> </a:t>
            </a:r>
            <a:r>
              <a:rPr lang="cs-CZ" sz="2200" dirty="0" err="1">
                <a:ea typeface="+mn-lt"/>
                <a:cs typeface="+mn-lt"/>
              </a:rPr>
              <a:t>have</a:t>
            </a:r>
            <a:r>
              <a:rPr lang="cs-CZ" sz="2200" dirty="0">
                <a:ea typeface="+mn-lt"/>
                <a:cs typeface="+mn-lt"/>
              </a:rPr>
              <a:t> a </a:t>
            </a:r>
            <a:r>
              <a:rPr lang="cs-CZ" sz="2200" dirty="0" err="1">
                <a:ea typeface="+mn-lt"/>
                <a:cs typeface="+mn-lt"/>
              </a:rPr>
              <a:t>specific</a:t>
            </a:r>
            <a:r>
              <a:rPr lang="cs-CZ" sz="2200" dirty="0">
                <a:ea typeface="+mn-lt"/>
                <a:cs typeface="+mn-lt"/>
              </a:rPr>
              <a:t> </a:t>
            </a:r>
            <a:r>
              <a:rPr lang="cs-CZ" sz="2200" dirty="0" err="1">
                <a:ea typeface="+mn-lt"/>
                <a:cs typeface="+mn-lt"/>
              </a:rPr>
              <a:t>toolchain</a:t>
            </a:r>
            <a:r>
              <a:rPr lang="cs-CZ" sz="2200" dirty="0">
                <a:ea typeface="+mn-lt"/>
                <a:cs typeface="+mn-lt"/>
              </a:rPr>
              <a:t> (GCC vs Intel </a:t>
            </a:r>
            <a:r>
              <a:rPr lang="cs-CZ" sz="2200" dirty="0" err="1">
                <a:ea typeface="+mn-lt"/>
                <a:cs typeface="+mn-lt"/>
              </a:rPr>
              <a:t>toolchain</a:t>
            </a:r>
            <a:r>
              <a:rPr lang="cs-CZ" sz="2200" dirty="0">
                <a:ea typeface="+mn-lt"/>
                <a:cs typeface="+mn-lt"/>
              </a:rPr>
              <a:t>)</a:t>
            </a:r>
          </a:p>
          <a:p>
            <a:pPr marL="285750" indent="-285750">
              <a:buFont typeface="Arial"/>
              <a:buChar char="•"/>
            </a:pPr>
            <a:r>
              <a:rPr lang="cs-CZ" sz="2200" dirty="0">
                <a:cs typeface="Calibri" panose="020F0502020204030204"/>
              </a:rPr>
              <a:t>To use a module, </a:t>
            </a:r>
            <a:r>
              <a:rPr lang="cs-CZ" sz="2200" dirty="0" err="1">
                <a:cs typeface="Calibri" panose="020F0502020204030204"/>
              </a:rPr>
              <a:t>you</a:t>
            </a:r>
            <a:r>
              <a:rPr lang="cs-CZ" sz="2200" dirty="0">
                <a:cs typeface="Calibri" panose="020F0502020204030204"/>
              </a:rPr>
              <a:t> </a:t>
            </a:r>
            <a:r>
              <a:rPr lang="cs-CZ" sz="2200" dirty="0" err="1">
                <a:cs typeface="Calibri" panose="020F0502020204030204"/>
              </a:rPr>
              <a:t>have</a:t>
            </a:r>
            <a:r>
              <a:rPr lang="cs-CZ" sz="2200" dirty="0">
                <a:cs typeface="Calibri" panose="020F0502020204030204"/>
              </a:rPr>
              <a:t> to </a:t>
            </a:r>
            <a:r>
              <a:rPr lang="cs-CZ" sz="2200" dirty="0" err="1">
                <a:cs typeface="Calibri" panose="020F0502020204030204"/>
              </a:rPr>
              <a:t>load</a:t>
            </a:r>
            <a:r>
              <a:rPr lang="cs-CZ" sz="2200" dirty="0">
                <a:cs typeface="Calibri" panose="020F0502020204030204"/>
              </a:rPr>
              <a:t> </a:t>
            </a:r>
            <a:r>
              <a:rPr lang="cs-CZ" sz="2200" dirty="0" err="1">
                <a:cs typeface="Calibri" panose="020F0502020204030204"/>
              </a:rPr>
              <a:t>it</a:t>
            </a:r>
          </a:p>
          <a:p>
            <a:pPr marL="742950" lvl="1" indent="-285750">
              <a:buFont typeface="Arial"/>
              <a:buChar char="•"/>
            </a:pPr>
            <a:r>
              <a:rPr lang="cs-CZ" sz="2200" dirty="0" err="1">
                <a:cs typeface="Calibri" panose="020F0502020204030204"/>
              </a:rPr>
              <a:t>Loading</a:t>
            </a:r>
            <a:r>
              <a:rPr lang="cs-CZ" sz="2200" dirty="0">
                <a:cs typeface="Calibri" panose="020F0502020204030204"/>
              </a:rPr>
              <a:t> a module </a:t>
            </a:r>
            <a:r>
              <a:rPr lang="cs-CZ" sz="2200" dirty="0" err="1">
                <a:cs typeface="Calibri" panose="020F0502020204030204"/>
              </a:rPr>
              <a:t>modifies</a:t>
            </a:r>
            <a:r>
              <a:rPr lang="cs-CZ" sz="2200" dirty="0">
                <a:cs typeface="Calibri" panose="020F0502020204030204"/>
              </a:rPr>
              <a:t> environment </a:t>
            </a:r>
            <a:r>
              <a:rPr lang="cs-CZ" sz="2200" dirty="0" err="1">
                <a:cs typeface="Calibri" panose="020F0502020204030204"/>
              </a:rPr>
              <a:t>variables</a:t>
            </a:r>
            <a:r>
              <a:rPr lang="cs-CZ" sz="2200" dirty="0">
                <a:cs typeface="Calibri" panose="020F0502020204030204"/>
              </a:rPr>
              <a:t> (</a:t>
            </a:r>
            <a:r>
              <a:rPr lang="cs-CZ" sz="2200" dirty="0">
                <a:latin typeface="Consolas"/>
                <a:cs typeface="Calibri" panose="020F0502020204030204"/>
              </a:rPr>
              <a:t>PATH</a:t>
            </a:r>
            <a:r>
              <a:rPr lang="cs-CZ" sz="2200" dirty="0">
                <a:latin typeface="Calibri"/>
                <a:cs typeface="Calibri" panose="020F0502020204030204"/>
              </a:rPr>
              <a:t>, </a:t>
            </a:r>
            <a:r>
              <a:rPr lang="cs-CZ" sz="2200" dirty="0">
                <a:latin typeface="Consolas"/>
                <a:cs typeface="Calibri" panose="020F0502020204030204"/>
              </a:rPr>
              <a:t>LD_LIBRARY_PATH</a:t>
            </a:r>
            <a:r>
              <a:rPr lang="cs-CZ" sz="2200" dirty="0">
                <a:latin typeface="Calibri"/>
                <a:cs typeface="Calibri" panose="020F0502020204030204"/>
              </a:rPr>
              <a:t>)</a:t>
            </a:r>
          </a:p>
          <a:p>
            <a:pPr marL="742950" lvl="1" indent="-285750">
              <a:buFont typeface="Arial"/>
              <a:buChar char="•"/>
            </a:pPr>
            <a:r>
              <a:rPr lang="cs-CZ" sz="2200" dirty="0" err="1">
                <a:cs typeface="Calibri" panose="020F0502020204030204"/>
              </a:rPr>
              <a:t>This</a:t>
            </a:r>
            <a:r>
              <a:rPr lang="cs-CZ" sz="2200" dirty="0">
                <a:cs typeface="Calibri" panose="020F0502020204030204"/>
              </a:rPr>
              <a:t> </a:t>
            </a:r>
            <a:r>
              <a:rPr lang="cs-CZ" sz="2200" dirty="0" err="1">
                <a:cs typeface="Calibri" panose="020F0502020204030204"/>
              </a:rPr>
              <a:t>enables</a:t>
            </a:r>
            <a:r>
              <a:rPr lang="cs-CZ" sz="2200" dirty="0">
                <a:cs typeface="Calibri" panose="020F0502020204030204"/>
              </a:rPr>
              <a:t> </a:t>
            </a:r>
            <a:r>
              <a:rPr lang="cs-CZ" sz="2200" dirty="0" err="1">
                <a:cs typeface="Calibri" panose="020F0502020204030204"/>
              </a:rPr>
              <a:t>executing</a:t>
            </a:r>
            <a:r>
              <a:rPr lang="cs-CZ" sz="2200" dirty="0">
                <a:cs typeface="Calibri" panose="020F0502020204030204"/>
              </a:rPr>
              <a:t> module </a:t>
            </a:r>
            <a:r>
              <a:rPr lang="cs-CZ" sz="2200" dirty="0" err="1">
                <a:cs typeface="Calibri" panose="020F0502020204030204"/>
              </a:rPr>
              <a:t>binaries</a:t>
            </a:r>
            <a:r>
              <a:rPr lang="cs-CZ" sz="2200" dirty="0">
                <a:cs typeface="Calibri" panose="020F0502020204030204"/>
              </a:rPr>
              <a:t> and </a:t>
            </a:r>
            <a:r>
              <a:rPr lang="cs-CZ" sz="2200" dirty="0" err="1">
                <a:cs typeface="Calibri" panose="020F0502020204030204"/>
              </a:rPr>
              <a:t>linking</a:t>
            </a:r>
            <a:r>
              <a:rPr lang="cs-CZ" sz="2200" dirty="0">
                <a:cs typeface="Calibri" panose="020F0502020204030204"/>
              </a:rPr>
              <a:t> to module </a:t>
            </a:r>
            <a:r>
              <a:rPr lang="cs-CZ" sz="2200" dirty="0" err="1">
                <a:cs typeface="Calibri" panose="020F0502020204030204"/>
              </a:rPr>
              <a:t>libraries</a:t>
            </a:r>
          </a:p>
        </p:txBody>
      </p:sp>
    </p:spTree>
    <p:extLst>
      <p:ext uri="{BB962C8B-B14F-4D97-AF65-F5344CB8AC3E}">
        <p14:creationId xmlns:p14="http://schemas.microsoft.com/office/powerpoint/2010/main" val="844228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sz="half" idx="1"/>
          </p:nvPr>
        </p:nvSpPr>
        <p:spPr>
          <a:xfrm>
            <a:off x="843516" y="878996"/>
            <a:ext cx="11350215" cy="1121087"/>
          </a:xfrm>
        </p:spPr>
        <p:txBody>
          <a:bodyPr anchor="t"/>
          <a:lstStyle/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t">
            <a:normAutofit/>
          </a:bodyPr>
          <a:lstStyle/>
          <a:p>
            <a:pPr algn="l"/>
            <a:r>
              <a:rPr lang="en-GB" sz="3600">
                <a:solidFill>
                  <a:srgbClr val="818386"/>
                </a:solidFill>
                <a:latin typeface="Calibri"/>
                <a:cs typeface="Calibri"/>
              </a:rPr>
              <a:t>Available modules</a:t>
            </a:r>
            <a:endParaRPr lang="en-US"/>
          </a:p>
        </p:txBody>
      </p:sp>
      <p:grpSp>
        <p:nvGrpSpPr>
          <p:cNvPr id="9" name="Skupina 8">
            <a:extLst>
              <a:ext uri="{FF2B5EF4-FFF2-40B4-BE49-F238E27FC236}">
                <a16:creationId xmlns:a16="http://schemas.microsoft.com/office/drawing/2014/main" id="{5E62ECD8-CC12-4623-A736-D5476E85E0B1}"/>
              </a:ext>
            </a:extLst>
          </p:cNvPr>
          <p:cNvGrpSpPr/>
          <p:nvPr/>
        </p:nvGrpSpPr>
        <p:grpSpPr>
          <a:xfrm>
            <a:off x="841663" y="5997287"/>
            <a:ext cx="8011389" cy="369332"/>
            <a:chOff x="2703368" y="3962400"/>
            <a:chExt cx="8011389" cy="369332"/>
          </a:xfrm>
        </p:grpSpPr>
        <p:sp>
          <p:nvSpPr>
            <p:cNvPr id="7" name="TextovéPole 6">
              <a:extLst>
                <a:ext uri="{FF2B5EF4-FFF2-40B4-BE49-F238E27FC236}">
                  <a16:creationId xmlns:a16="http://schemas.microsoft.com/office/drawing/2014/main" id="{F521D0B5-B7E3-4192-8D8B-709BD8FD62D5}"/>
                </a:ext>
              </a:extLst>
            </p:cNvPr>
            <p:cNvSpPr txBox="1"/>
            <p:nvPr/>
          </p:nvSpPr>
          <p:spPr>
            <a:xfrm>
              <a:off x="3001241" y="3962400"/>
              <a:ext cx="7713516" cy="369332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en-US">
                  <a:ea typeface="+mn-lt"/>
                  <a:cs typeface="+mn-lt"/>
                </a:rPr>
                <a:t>Full list of modules available at IT4I clusters is located </a:t>
              </a:r>
              <a:r>
                <a:rPr lang="en-US" dirty="0">
                  <a:ea typeface="+mn-lt"/>
                  <a:cs typeface="+mn-lt"/>
                  <a:hlinkClick r:id="rId3"/>
                </a:rPr>
                <a:t>here</a:t>
              </a:r>
            </a:p>
          </p:txBody>
        </p:sp>
        <p:pic>
          <p:nvPicPr>
            <p:cNvPr id="8" name="Obrázek 8">
              <a:extLst>
                <a:ext uri="{FF2B5EF4-FFF2-40B4-BE49-F238E27FC236}">
                  <a16:creationId xmlns:a16="http://schemas.microsoft.com/office/drawing/2014/main" id="{F7035581-A567-45DA-8D28-D93F5B1758C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703368" y="3976255"/>
              <a:ext cx="342900" cy="342900"/>
            </a:xfrm>
            <a:prstGeom prst="rect">
              <a:avLst/>
            </a:prstGeom>
          </p:spPr>
        </p:pic>
      </p:grpSp>
      <p:sp>
        <p:nvSpPr>
          <p:cNvPr id="4" name="TextovéPole 3">
            <a:extLst>
              <a:ext uri="{FF2B5EF4-FFF2-40B4-BE49-F238E27FC236}">
                <a16:creationId xmlns:a16="http://schemas.microsoft.com/office/drawing/2014/main" id="{9985BA6B-7C36-461F-8B30-0B8EA3673FF0}"/>
              </a:ext>
            </a:extLst>
          </p:cNvPr>
          <p:cNvSpPr txBox="1"/>
          <p:nvPr/>
        </p:nvSpPr>
        <p:spPr>
          <a:xfrm>
            <a:off x="845127" y="845128"/>
            <a:ext cx="11298380" cy="246221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742950" indent="-285750">
              <a:buFont typeface="Arial"/>
              <a:buChar char="•"/>
            </a:pPr>
            <a:r>
              <a:rPr lang="cs-CZ" sz="2200" dirty="0" err="1">
                <a:ea typeface="+mn-lt"/>
                <a:cs typeface="+mn-lt"/>
              </a:rPr>
              <a:t>Language</a:t>
            </a:r>
            <a:r>
              <a:rPr lang="cs-CZ" sz="2200" dirty="0">
                <a:ea typeface="+mn-lt"/>
                <a:cs typeface="+mn-lt"/>
              </a:rPr>
              <a:t> </a:t>
            </a:r>
            <a:r>
              <a:rPr lang="cs-CZ" sz="2200" dirty="0" err="1">
                <a:ea typeface="+mn-lt"/>
                <a:cs typeface="+mn-lt"/>
              </a:rPr>
              <a:t>toolchains</a:t>
            </a:r>
            <a:r>
              <a:rPr lang="cs-CZ" sz="2200" dirty="0">
                <a:ea typeface="+mn-lt"/>
                <a:cs typeface="+mn-lt"/>
              </a:rPr>
              <a:t> (Python, Java, C#, …)</a:t>
            </a:r>
            <a:endParaRPr lang="en-US" sz="2200" dirty="0">
              <a:cs typeface="Calibri"/>
            </a:endParaRPr>
          </a:p>
          <a:p>
            <a:pPr marL="742950" lvl="1" indent="-285750">
              <a:buFont typeface="Arial"/>
              <a:buChar char="•"/>
            </a:pPr>
            <a:r>
              <a:rPr lang="cs-CZ" sz="2200" dirty="0">
                <a:cs typeface="Calibri" panose="020F0502020204030204"/>
              </a:rPr>
              <a:t>C/C++ </a:t>
            </a:r>
            <a:r>
              <a:rPr lang="cs-CZ" sz="2200" dirty="0" err="1">
                <a:cs typeface="Calibri" panose="020F0502020204030204"/>
              </a:rPr>
              <a:t>compilers</a:t>
            </a:r>
            <a:r>
              <a:rPr lang="cs-CZ" sz="2200" dirty="0">
                <a:cs typeface="Calibri" panose="020F0502020204030204"/>
              </a:rPr>
              <a:t> (GCC, </a:t>
            </a:r>
            <a:r>
              <a:rPr lang="cs-CZ" sz="2200" dirty="0" err="1">
                <a:cs typeface="Calibri" panose="020F0502020204030204"/>
              </a:rPr>
              <a:t>Clang</a:t>
            </a:r>
            <a:r>
              <a:rPr lang="cs-CZ" sz="2200" dirty="0">
                <a:cs typeface="Calibri" panose="020F0502020204030204"/>
              </a:rPr>
              <a:t>, Intel C++ </a:t>
            </a:r>
            <a:r>
              <a:rPr lang="cs-CZ" sz="2200" dirty="0" err="1">
                <a:cs typeface="Calibri" panose="020F0502020204030204"/>
              </a:rPr>
              <a:t>compiler</a:t>
            </a:r>
            <a:r>
              <a:rPr lang="cs-CZ" sz="2200" dirty="0">
                <a:cs typeface="Calibri" panose="020F0502020204030204"/>
              </a:rPr>
              <a:t>, CUDA </a:t>
            </a:r>
            <a:r>
              <a:rPr lang="cs-CZ" sz="2200" dirty="0" err="1">
                <a:cs typeface="Calibri" panose="020F0502020204030204"/>
              </a:rPr>
              <a:t>nvcc</a:t>
            </a:r>
            <a:r>
              <a:rPr lang="cs-CZ" sz="2200" dirty="0">
                <a:cs typeface="Calibri" panose="020F0502020204030204"/>
              </a:rPr>
              <a:t>, …)</a:t>
            </a:r>
          </a:p>
          <a:p>
            <a:pPr marL="742950" lvl="1" indent="-285750">
              <a:buFont typeface="Arial"/>
              <a:buChar char="•"/>
            </a:pPr>
            <a:r>
              <a:rPr lang="cs-CZ" sz="2200" dirty="0" err="1">
                <a:cs typeface="Calibri" panose="020F0502020204030204"/>
              </a:rPr>
              <a:t>Communication</a:t>
            </a:r>
            <a:r>
              <a:rPr lang="cs-CZ" sz="2200" dirty="0">
                <a:cs typeface="Calibri" panose="020F0502020204030204"/>
              </a:rPr>
              <a:t> </a:t>
            </a:r>
            <a:r>
              <a:rPr lang="cs-CZ" sz="2200" dirty="0" err="1">
                <a:cs typeface="Calibri" panose="020F0502020204030204"/>
              </a:rPr>
              <a:t>libraries</a:t>
            </a:r>
            <a:r>
              <a:rPr lang="cs-CZ" sz="2200" dirty="0">
                <a:cs typeface="Calibri" panose="020F0502020204030204"/>
              </a:rPr>
              <a:t> (MPI, GPI-2, ...)</a:t>
            </a:r>
          </a:p>
          <a:p>
            <a:pPr marL="742950" lvl="1" indent="-285750">
              <a:buFont typeface="Arial"/>
              <a:buChar char="•"/>
            </a:pPr>
            <a:r>
              <a:rPr lang="cs-CZ" sz="2200" dirty="0" err="1">
                <a:cs typeface="Calibri" panose="020F0502020204030204"/>
              </a:rPr>
              <a:t>Parallel</a:t>
            </a:r>
            <a:r>
              <a:rPr lang="cs-CZ" sz="2200" dirty="0">
                <a:cs typeface="Calibri" panose="020F0502020204030204"/>
              </a:rPr>
              <a:t> </a:t>
            </a:r>
            <a:r>
              <a:rPr lang="cs-CZ" sz="2200" dirty="0" err="1">
                <a:cs typeface="Calibri" panose="020F0502020204030204"/>
              </a:rPr>
              <a:t>debuggers</a:t>
            </a:r>
            <a:r>
              <a:rPr lang="cs-CZ" sz="2200" dirty="0">
                <a:cs typeface="Calibri" panose="020F0502020204030204"/>
              </a:rPr>
              <a:t> and </a:t>
            </a:r>
            <a:r>
              <a:rPr lang="cs-CZ" sz="2200" dirty="0" err="1">
                <a:cs typeface="Calibri" panose="020F0502020204030204"/>
              </a:rPr>
              <a:t>profilers</a:t>
            </a:r>
            <a:r>
              <a:rPr lang="cs-CZ" sz="2200" dirty="0">
                <a:cs typeface="Calibri" panose="020F0502020204030204"/>
              </a:rPr>
              <a:t> (</a:t>
            </a:r>
            <a:r>
              <a:rPr lang="cs-CZ" sz="2200" dirty="0" err="1">
                <a:cs typeface="Calibri" panose="020F0502020204030204"/>
              </a:rPr>
              <a:t>Allinea</a:t>
            </a:r>
            <a:r>
              <a:rPr lang="cs-CZ" sz="2200" dirty="0">
                <a:cs typeface="Calibri" panose="020F0502020204030204"/>
              </a:rPr>
              <a:t> </a:t>
            </a:r>
            <a:r>
              <a:rPr lang="cs-CZ" sz="2200" dirty="0" err="1">
                <a:cs typeface="Calibri" panose="020F0502020204030204"/>
              </a:rPr>
              <a:t>Forge</a:t>
            </a:r>
            <a:r>
              <a:rPr lang="cs-CZ" sz="2200" dirty="0">
                <a:cs typeface="Calibri" panose="020F0502020204030204"/>
              </a:rPr>
              <a:t>, </a:t>
            </a:r>
            <a:r>
              <a:rPr lang="cs-CZ" sz="2200" dirty="0" err="1">
                <a:cs typeface="Calibri" panose="020F0502020204030204"/>
              </a:rPr>
              <a:t>VTune</a:t>
            </a:r>
            <a:r>
              <a:rPr lang="cs-CZ" sz="2200" dirty="0">
                <a:cs typeface="Calibri" panose="020F0502020204030204"/>
              </a:rPr>
              <a:t>, PAPI, </a:t>
            </a:r>
            <a:r>
              <a:rPr lang="cs-CZ" sz="2200" dirty="0" err="1">
                <a:cs typeface="Calibri" panose="020F0502020204030204"/>
              </a:rPr>
              <a:t>Scalasca</a:t>
            </a:r>
            <a:r>
              <a:rPr lang="cs-CZ" sz="2200" dirty="0">
                <a:cs typeface="Calibri" panose="020F0502020204030204"/>
              </a:rPr>
              <a:t>, </a:t>
            </a:r>
            <a:r>
              <a:rPr lang="cs-CZ" sz="2200" dirty="0" err="1">
                <a:cs typeface="Calibri" panose="020F0502020204030204"/>
              </a:rPr>
              <a:t>Score</a:t>
            </a:r>
            <a:r>
              <a:rPr lang="cs-CZ" sz="2200" dirty="0">
                <a:cs typeface="Calibri" panose="020F0502020204030204"/>
              </a:rPr>
              <a:t>-P, </a:t>
            </a:r>
            <a:r>
              <a:rPr lang="cs-CZ" sz="2200" dirty="0" err="1">
                <a:cs typeface="Calibri" panose="020F0502020204030204"/>
              </a:rPr>
              <a:t>Vampir</a:t>
            </a:r>
            <a:r>
              <a:rPr lang="cs-CZ" sz="2200" dirty="0">
                <a:cs typeface="Calibri" panose="020F0502020204030204"/>
              </a:rPr>
              <a:t>, …)</a:t>
            </a:r>
          </a:p>
          <a:p>
            <a:pPr marL="742950" lvl="1" indent="-285750">
              <a:buFont typeface="Arial"/>
              <a:buChar char="•"/>
            </a:pPr>
            <a:r>
              <a:rPr lang="cs-CZ" sz="2200" dirty="0" err="1">
                <a:cs typeface="Calibri" panose="020F0502020204030204"/>
              </a:rPr>
              <a:t>Parallelized</a:t>
            </a:r>
            <a:r>
              <a:rPr lang="cs-CZ" sz="2200" dirty="0">
                <a:cs typeface="Calibri" panose="020F0502020204030204"/>
              </a:rPr>
              <a:t> </a:t>
            </a:r>
            <a:r>
              <a:rPr lang="cs-CZ" sz="2200" dirty="0" err="1">
                <a:cs typeface="Calibri" panose="020F0502020204030204"/>
              </a:rPr>
              <a:t>libraries</a:t>
            </a:r>
            <a:r>
              <a:rPr lang="cs-CZ" sz="2200" dirty="0">
                <a:cs typeface="Calibri" panose="020F0502020204030204"/>
              </a:rPr>
              <a:t> (</a:t>
            </a:r>
            <a:r>
              <a:rPr lang="cs-CZ" sz="2200" dirty="0">
                <a:ea typeface="+mn-lt"/>
                <a:cs typeface="+mn-lt"/>
              </a:rPr>
              <a:t>FFTW, </a:t>
            </a:r>
            <a:r>
              <a:rPr lang="cs-CZ" sz="2200" dirty="0" err="1">
                <a:ea typeface="+mn-lt"/>
                <a:cs typeface="+mn-lt"/>
              </a:rPr>
              <a:t>PETSc</a:t>
            </a:r>
            <a:r>
              <a:rPr lang="cs-CZ" sz="2200" dirty="0">
                <a:ea typeface="+mn-lt"/>
                <a:cs typeface="+mn-lt"/>
              </a:rPr>
              <a:t>, </a:t>
            </a:r>
            <a:r>
              <a:rPr lang="cs-CZ" sz="2200" dirty="0" err="1">
                <a:ea typeface="+mn-lt"/>
                <a:cs typeface="+mn-lt"/>
              </a:rPr>
              <a:t>Trilinos</a:t>
            </a:r>
            <a:r>
              <a:rPr lang="cs-CZ" sz="2200" dirty="0">
                <a:ea typeface="+mn-lt"/>
                <a:cs typeface="+mn-lt"/>
              </a:rPr>
              <a:t>, </a:t>
            </a:r>
            <a:r>
              <a:rPr lang="cs-CZ" sz="2200" dirty="0" err="1">
                <a:ea typeface="+mn-lt"/>
                <a:cs typeface="+mn-lt"/>
              </a:rPr>
              <a:t>Octave</a:t>
            </a:r>
            <a:r>
              <a:rPr lang="cs-CZ" sz="2200" dirty="0">
                <a:ea typeface="+mn-lt"/>
                <a:cs typeface="+mn-lt"/>
              </a:rPr>
              <a:t>, ...)</a:t>
            </a:r>
            <a:endParaRPr lang="cs-CZ" sz="2200" dirty="0">
              <a:cs typeface="Calibri" panose="020F0502020204030204"/>
            </a:endParaRPr>
          </a:p>
          <a:p>
            <a:pPr marL="742950" lvl="1" indent="-285750">
              <a:buFont typeface="Arial"/>
              <a:buChar char="•"/>
            </a:pPr>
            <a:r>
              <a:rPr lang="cs-CZ" sz="2200" dirty="0" err="1">
                <a:cs typeface="Calibri" panose="020F0502020204030204"/>
              </a:rPr>
              <a:t>Specialized</a:t>
            </a:r>
            <a:r>
              <a:rPr lang="cs-CZ" sz="2200" dirty="0">
                <a:cs typeface="Calibri" panose="020F0502020204030204"/>
              </a:rPr>
              <a:t> software </a:t>
            </a:r>
            <a:r>
              <a:rPr lang="cs-CZ" sz="2200" dirty="0" err="1">
                <a:cs typeface="Calibri" panose="020F0502020204030204"/>
              </a:rPr>
              <a:t>for</a:t>
            </a:r>
            <a:r>
              <a:rPr lang="cs-CZ" sz="2200" dirty="0">
                <a:cs typeface="Calibri" panose="020F0502020204030204"/>
              </a:rPr>
              <a:t> </a:t>
            </a:r>
            <a:r>
              <a:rPr lang="cs-CZ" sz="2200" dirty="0" err="1">
                <a:cs typeface="Calibri" panose="020F0502020204030204"/>
              </a:rPr>
              <a:t>chemistry</a:t>
            </a:r>
            <a:r>
              <a:rPr lang="cs-CZ" sz="2200" dirty="0">
                <a:cs typeface="Calibri" panose="020F0502020204030204"/>
              </a:rPr>
              <a:t>, </a:t>
            </a:r>
            <a:r>
              <a:rPr lang="cs-CZ" sz="2200" dirty="0" err="1">
                <a:cs typeface="Calibri" panose="020F0502020204030204"/>
              </a:rPr>
              <a:t>bioinformatics</a:t>
            </a:r>
            <a:r>
              <a:rPr lang="cs-CZ" sz="2200" dirty="0">
                <a:cs typeface="Calibri" panose="020F0502020204030204"/>
              </a:rPr>
              <a:t>, </a:t>
            </a:r>
            <a:r>
              <a:rPr lang="cs-CZ" sz="2200" dirty="0" err="1">
                <a:cs typeface="Calibri" panose="020F0502020204030204"/>
              </a:rPr>
              <a:t>physics</a:t>
            </a:r>
            <a:r>
              <a:rPr lang="cs-CZ" sz="2200" dirty="0">
                <a:cs typeface="Calibri" panose="020F0502020204030204"/>
              </a:rPr>
              <a:t>, </a:t>
            </a:r>
            <a:r>
              <a:rPr lang="cs-CZ" sz="2200" dirty="0" err="1">
                <a:cs typeface="Calibri" panose="020F0502020204030204"/>
              </a:rPr>
              <a:t>visualization</a:t>
            </a:r>
            <a:r>
              <a:rPr lang="cs-CZ" sz="2200" dirty="0">
                <a:cs typeface="Calibri" panose="020F0502020204030204"/>
              </a:rPr>
              <a:t>, 3D </a:t>
            </a:r>
            <a:r>
              <a:rPr lang="cs-CZ" sz="2200" dirty="0" err="1">
                <a:cs typeface="Calibri" panose="020F0502020204030204"/>
              </a:rPr>
              <a:t>rendering</a:t>
            </a:r>
            <a:r>
              <a:rPr lang="cs-CZ" sz="2200" dirty="0">
                <a:cs typeface="Calibri" panose="020F0502020204030204"/>
              </a:rPr>
              <a:t>, …</a:t>
            </a:r>
          </a:p>
          <a:p>
            <a:pPr marL="1200150" lvl="2" indent="-285750">
              <a:buFont typeface="Arial"/>
              <a:buChar char="•"/>
            </a:pPr>
            <a:r>
              <a:rPr lang="cs-CZ" sz="2200" dirty="0">
                <a:ea typeface="+mn-lt"/>
                <a:cs typeface="+mn-lt"/>
              </a:rPr>
              <a:t>GROMACS, </a:t>
            </a:r>
            <a:r>
              <a:rPr lang="cs-CZ" sz="2200" dirty="0" err="1">
                <a:ea typeface="+mn-lt"/>
                <a:cs typeface="+mn-lt"/>
              </a:rPr>
              <a:t>Gaussian</a:t>
            </a:r>
            <a:r>
              <a:rPr lang="cs-CZ" sz="2200" dirty="0">
                <a:ea typeface="+mn-lt"/>
                <a:cs typeface="+mn-lt"/>
              </a:rPr>
              <a:t>, </a:t>
            </a:r>
            <a:r>
              <a:rPr lang="cs-CZ" sz="2200" dirty="0" err="1">
                <a:ea typeface="+mn-lt"/>
                <a:cs typeface="+mn-lt"/>
              </a:rPr>
              <a:t>Molpro</a:t>
            </a:r>
            <a:r>
              <a:rPr lang="cs-CZ" sz="2200" dirty="0">
                <a:ea typeface="+mn-lt"/>
                <a:cs typeface="+mn-lt"/>
              </a:rPr>
              <a:t>, </a:t>
            </a:r>
            <a:r>
              <a:rPr lang="cs-CZ" sz="2200" dirty="0" err="1">
                <a:ea typeface="+mn-lt"/>
                <a:cs typeface="+mn-lt"/>
              </a:rPr>
              <a:t>NWChem</a:t>
            </a:r>
            <a:r>
              <a:rPr lang="cs-CZ" sz="2200" dirty="0">
                <a:ea typeface="+mn-lt"/>
                <a:cs typeface="+mn-lt"/>
              </a:rPr>
              <a:t>, </a:t>
            </a:r>
            <a:r>
              <a:rPr lang="cs-CZ" sz="2200" dirty="0" err="1">
                <a:ea typeface="+mn-lt"/>
                <a:cs typeface="+mn-lt"/>
              </a:rPr>
              <a:t>Orca</a:t>
            </a:r>
            <a:r>
              <a:rPr lang="cs-CZ" sz="2200" dirty="0">
                <a:ea typeface="+mn-lt"/>
                <a:cs typeface="+mn-lt"/>
              </a:rPr>
              <a:t>, Phono3py, </a:t>
            </a:r>
            <a:r>
              <a:rPr lang="cs-CZ" sz="2200" dirty="0" err="1">
                <a:ea typeface="+mn-lt"/>
                <a:cs typeface="+mn-lt"/>
              </a:rPr>
              <a:t>OpenFOAM</a:t>
            </a:r>
            <a:r>
              <a:rPr lang="cs-CZ" sz="2200" dirty="0">
                <a:ea typeface="+mn-lt"/>
                <a:cs typeface="+mn-lt"/>
              </a:rPr>
              <a:t>, </a:t>
            </a:r>
            <a:r>
              <a:rPr lang="cs-CZ" sz="2200" dirty="0" err="1">
                <a:ea typeface="+mn-lt"/>
                <a:cs typeface="+mn-lt"/>
              </a:rPr>
              <a:t>ParaView</a:t>
            </a:r>
            <a:r>
              <a:rPr lang="cs-CZ" sz="2200" dirty="0">
                <a:ea typeface="+mn-lt"/>
                <a:cs typeface="+mn-lt"/>
              </a:rPr>
              <a:t>, ...</a:t>
            </a:r>
          </a:p>
        </p:txBody>
      </p:sp>
      <p:sp>
        <p:nvSpPr>
          <p:cNvPr id="5" name="TextovéPole 4">
            <a:extLst>
              <a:ext uri="{FF2B5EF4-FFF2-40B4-BE49-F238E27FC236}">
                <a16:creationId xmlns:a16="http://schemas.microsoft.com/office/drawing/2014/main" id="{62A02A31-43F8-090E-0AB9-2B122BC8CF74}"/>
              </a:ext>
            </a:extLst>
          </p:cNvPr>
          <p:cNvSpPr txBox="1"/>
          <p:nvPr/>
        </p:nvSpPr>
        <p:spPr>
          <a:xfrm>
            <a:off x="1195137" y="3431005"/>
            <a:ext cx="10473489" cy="110799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,Sans-Serif"/>
              <a:buChar char="•"/>
            </a:pPr>
            <a:r>
              <a:rPr lang="cs-CZ" sz="2200">
                <a:cs typeface="Arial"/>
              </a:rPr>
              <a:t>You can also create your </a:t>
            </a:r>
            <a:r>
              <a:rPr lang="en-GB" sz="2200" u="sng">
                <a:solidFill>
                  <a:srgbClr val="0563C1"/>
                </a:solidFill>
                <a:cs typeface="Arial"/>
                <a:hlinkClick r:id="rId5"/>
              </a:rPr>
              <a:t>own modules</a:t>
            </a:r>
            <a:r>
              <a:rPr lang="cs-CZ" sz="2200">
                <a:cs typeface="Arial"/>
              </a:rPr>
              <a:t> or </a:t>
            </a:r>
            <a:r>
              <a:rPr lang="cs-CZ" sz="2200" u="sng">
                <a:solidFill>
                  <a:srgbClr val="0563C1"/>
                </a:solidFill>
                <a:cs typeface="Arial"/>
                <a:hlinkClick r:id="rId6"/>
              </a:rPr>
              <a:t>ask support</a:t>
            </a:r>
            <a:r>
              <a:rPr lang="cs-CZ" sz="2200">
                <a:cs typeface="Arial"/>
              </a:rPr>
              <a:t> to install new modules for you</a:t>
            </a:r>
            <a:r>
              <a:rPr lang="en-US" sz="2200">
                <a:cs typeface="Arial"/>
              </a:rPr>
              <a:t>​</a:t>
            </a:r>
          </a:p>
          <a:p>
            <a:pPr marL="742950" lvl="1" indent="-285750">
              <a:buFont typeface="Arial,Sans-Serif"/>
              <a:buChar char="•"/>
            </a:pPr>
            <a:r>
              <a:rPr lang="cs-CZ" sz="2200">
                <a:cs typeface="Arial"/>
              </a:rPr>
              <a:t>Modules are defined using EasyBuild</a:t>
            </a:r>
            <a:r>
              <a:rPr lang="en-US" sz="2200">
                <a:cs typeface="Arial"/>
              </a:rPr>
              <a:t>​</a:t>
            </a:r>
          </a:p>
          <a:p>
            <a:pPr marL="285750" indent="-285750">
              <a:buFont typeface="Arial,Sans-Serif"/>
              <a:buChar char="•"/>
            </a:pPr>
            <a:r>
              <a:rPr lang="cs-CZ" sz="2200">
                <a:cs typeface="Arial"/>
              </a:rPr>
              <a:t>If you find a module that is not working, contact support</a:t>
            </a:r>
          </a:p>
        </p:txBody>
      </p:sp>
    </p:spTree>
    <p:extLst>
      <p:ext uri="{BB962C8B-B14F-4D97-AF65-F5344CB8AC3E}">
        <p14:creationId xmlns:p14="http://schemas.microsoft.com/office/powerpoint/2010/main" val="3042376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pPr algn="l"/>
            <a:r>
              <a:rPr lang="en-GB" sz="3600" noProof="0">
                <a:solidFill>
                  <a:srgbClr val="818386"/>
                </a:solidFill>
                <a:latin typeface="Calibri"/>
                <a:cs typeface="Calibri"/>
              </a:rPr>
              <a:t>Using LMOD</a:t>
            </a:r>
            <a:endParaRPr lang="en-GB" noProof="0"/>
          </a:p>
        </p:txBody>
      </p:sp>
      <p:grpSp>
        <p:nvGrpSpPr>
          <p:cNvPr id="17" name="Skupina 16">
            <a:extLst>
              <a:ext uri="{FF2B5EF4-FFF2-40B4-BE49-F238E27FC236}">
                <a16:creationId xmlns:a16="http://schemas.microsoft.com/office/drawing/2014/main" id="{4C3BEA25-D228-4D0E-91FC-5E0D2FBDC6A9}"/>
              </a:ext>
            </a:extLst>
          </p:cNvPr>
          <p:cNvGrpSpPr/>
          <p:nvPr/>
        </p:nvGrpSpPr>
        <p:grpSpPr>
          <a:xfrm>
            <a:off x="5859363" y="1587359"/>
            <a:ext cx="5514109" cy="2642017"/>
            <a:chOff x="737463" y="3921756"/>
            <a:chExt cx="5514109" cy="2642017"/>
          </a:xfrm>
        </p:grpSpPr>
        <p:grpSp>
          <p:nvGrpSpPr>
            <p:cNvPr id="14" name="Skupina 13">
              <a:extLst>
                <a:ext uri="{FF2B5EF4-FFF2-40B4-BE49-F238E27FC236}">
                  <a16:creationId xmlns:a16="http://schemas.microsoft.com/office/drawing/2014/main" id="{CA06EE5A-5E4A-45A6-BCFB-12DC385DDF25}"/>
                </a:ext>
              </a:extLst>
            </p:cNvPr>
            <p:cNvGrpSpPr/>
            <p:nvPr/>
          </p:nvGrpSpPr>
          <p:grpSpPr>
            <a:xfrm>
              <a:off x="3141425" y="3921756"/>
              <a:ext cx="298780" cy="538925"/>
              <a:chOff x="3037516" y="3930415"/>
              <a:chExt cx="298780" cy="538925"/>
            </a:xfrm>
          </p:grpSpPr>
          <p:pic>
            <p:nvPicPr>
              <p:cNvPr id="5" name="Obrázek 5">
                <a:extLst>
                  <a:ext uri="{FF2B5EF4-FFF2-40B4-BE49-F238E27FC236}">
                    <a16:creationId xmlns:a16="http://schemas.microsoft.com/office/drawing/2014/main" id="{CD270224-5A97-4255-B5CC-5A7655CE7F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045350" y="3930415"/>
                <a:ext cx="290946" cy="290946"/>
              </a:xfrm>
              <a:prstGeom prst="rect">
                <a:avLst/>
              </a:prstGeom>
            </p:spPr>
          </p:pic>
          <p:pic>
            <p:nvPicPr>
              <p:cNvPr id="10" name="Obrázek 10">
                <a:extLst>
                  <a:ext uri="{FF2B5EF4-FFF2-40B4-BE49-F238E27FC236}">
                    <a16:creationId xmlns:a16="http://schemas.microsoft.com/office/drawing/2014/main" id="{6A410F51-8B1B-44F4-ADB4-80F3D398920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037516" y="4178394"/>
                <a:ext cx="290946" cy="290946"/>
              </a:xfrm>
              <a:prstGeom prst="rect">
                <a:avLst/>
              </a:prstGeom>
            </p:spPr>
          </p:pic>
        </p:grpSp>
        <p:pic>
          <p:nvPicPr>
            <p:cNvPr id="15" name="Obrázek 15">
              <a:extLst>
                <a:ext uri="{FF2B5EF4-FFF2-40B4-BE49-F238E27FC236}">
                  <a16:creationId xmlns:a16="http://schemas.microsoft.com/office/drawing/2014/main" id="{345FA437-5AD3-4377-8B5B-8266A7A9F8D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37463" y="5313474"/>
              <a:ext cx="5514109" cy="1250299"/>
            </a:xfrm>
            <a:prstGeom prst="rect">
              <a:avLst/>
            </a:prstGeom>
          </p:spPr>
        </p:pic>
      </p:grpSp>
      <p:pic>
        <p:nvPicPr>
          <p:cNvPr id="6" name="Obrázek 6" descr="Obsah obrázku text&#10;&#10;Popis vygenerovaný s velmi vysokou mírou spolehlivosti">
            <a:extLst>
              <a:ext uri="{FF2B5EF4-FFF2-40B4-BE49-F238E27FC236}">
                <a16:creationId xmlns:a16="http://schemas.microsoft.com/office/drawing/2014/main" id="{4F68B032-087B-4182-A450-2E37EFFE87F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0954" y="983448"/>
            <a:ext cx="3872428" cy="3844502"/>
          </a:xfrm>
          <a:prstGeom prst="rect">
            <a:avLst/>
          </a:prstGeom>
        </p:spPr>
      </p:pic>
      <p:sp>
        <p:nvSpPr>
          <p:cNvPr id="2" name="TextovéPole 3">
            <a:extLst>
              <a:ext uri="{FF2B5EF4-FFF2-40B4-BE49-F238E27FC236}">
                <a16:creationId xmlns:a16="http://schemas.microsoft.com/office/drawing/2014/main" id="{9985BA6B-7C36-461F-8B30-0B8EA3673FF0}"/>
              </a:ext>
            </a:extLst>
          </p:cNvPr>
          <p:cNvSpPr txBox="1"/>
          <p:nvPr/>
        </p:nvSpPr>
        <p:spPr>
          <a:xfrm>
            <a:off x="5174710" y="936891"/>
            <a:ext cx="11278328" cy="5170646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z="2400" dirty="0" err="1">
                <a:cs typeface="Calibri" panose="020F0502020204030204"/>
              </a:rPr>
              <a:t>Useful</a:t>
            </a:r>
            <a:r>
              <a:rPr lang="cs-CZ" sz="2400" dirty="0">
                <a:cs typeface="Calibri" panose="020F0502020204030204"/>
              </a:rPr>
              <a:t> </a:t>
            </a:r>
            <a:r>
              <a:rPr lang="cs-CZ" sz="2400" dirty="0" err="1">
                <a:cs typeface="Calibri" panose="020F0502020204030204"/>
              </a:rPr>
              <a:t>hints</a:t>
            </a:r>
          </a:p>
          <a:p>
            <a:pPr marL="285750" indent="-285750">
              <a:buFont typeface="Arial"/>
              <a:buChar char="•"/>
            </a:pPr>
            <a:r>
              <a:rPr lang="cs-CZ" dirty="0" err="1">
                <a:cs typeface="Calibri" panose="020F0502020204030204"/>
              </a:rPr>
              <a:t>Always</a:t>
            </a:r>
            <a:r>
              <a:rPr lang="cs-CZ" dirty="0">
                <a:cs typeface="Calibri" panose="020F0502020204030204"/>
              </a:rPr>
              <a:t> </a:t>
            </a:r>
            <a:r>
              <a:rPr lang="cs-CZ" dirty="0" err="1">
                <a:cs typeface="Calibri" panose="020F0502020204030204"/>
              </a:rPr>
              <a:t>load</a:t>
            </a:r>
            <a:r>
              <a:rPr lang="cs-CZ" dirty="0">
                <a:cs typeface="Calibri" panose="020F0502020204030204"/>
              </a:rPr>
              <a:t> </a:t>
            </a:r>
            <a:r>
              <a:rPr lang="cs-CZ" dirty="0" err="1">
                <a:cs typeface="Calibri" panose="020F0502020204030204"/>
              </a:rPr>
              <a:t>specific</a:t>
            </a:r>
            <a:r>
              <a:rPr lang="cs-CZ" dirty="0">
                <a:cs typeface="Calibri" panose="020F0502020204030204"/>
              </a:rPr>
              <a:t> </a:t>
            </a:r>
            <a:r>
              <a:rPr lang="cs-CZ" dirty="0" err="1">
                <a:cs typeface="Calibri" panose="020F0502020204030204"/>
              </a:rPr>
              <a:t>versions</a:t>
            </a:r>
            <a:r>
              <a:rPr lang="cs-CZ" dirty="0">
                <a:cs typeface="Calibri" panose="020F0502020204030204"/>
              </a:rPr>
              <a:t> </a:t>
            </a:r>
            <a:r>
              <a:rPr lang="cs-CZ" dirty="0" err="1">
                <a:cs typeface="Calibri" panose="020F0502020204030204"/>
              </a:rPr>
              <a:t>of</a:t>
            </a:r>
            <a:r>
              <a:rPr lang="cs-CZ" dirty="0">
                <a:cs typeface="Calibri" panose="020F0502020204030204"/>
              </a:rPr>
              <a:t> </a:t>
            </a:r>
            <a:r>
              <a:rPr lang="cs-CZ" dirty="0" err="1">
                <a:cs typeface="Calibri" panose="020F0502020204030204"/>
              </a:rPr>
              <a:t>modules</a:t>
            </a:r>
            <a:r>
              <a:rPr lang="cs-CZ" dirty="0">
                <a:cs typeface="Calibri" panose="020F0502020204030204"/>
              </a:rPr>
              <a:t> to </a:t>
            </a:r>
            <a:r>
              <a:rPr lang="cs-CZ" dirty="0" err="1">
                <a:cs typeface="Calibri" panose="020F0502020204030204"/>
              </a:rPr>
              <a:t>avoid</a:t>
            </a:r>
            <a:r>
              <a:rPr lang="cs-CZ" dirty="0">
                <a:cs typeface="Calibri" panose="020F0502020204030204"/>
              </a:rPr>
              <a:t> </a:t>
            </a:r>
            <a:r>
              <a:rPr lang="cs-CZ" dirty="0" err="1">
                <a:cs typeface="Calibri" panose="020F0502020204030204"/>
              </a:rPr>
              <a:t>surprises</a:t>
            </a:r>
            <a:endParaRPr lang="cs-CZ" dirty="0">
              <a:cs typeface="Calibri" panose="020F0502020204030204"/>
            </a:endParaRPr>
          </a:p>
          <a:p>
            <a:pPr marL="742950" lvl="1" indent="-285750">
              <a:buFont typeface="Arial"/>
              <a:buChar char="•"/>
            </a:pPr>
            <a:r>
              <a:rPr lang="cs-CZ" dirty="0">
                <a:latin typeface="Consolas"/>
                <a:cs typeface="Calibri" panose="020F0502020204030204"/>
              </a:rPr>
              <a:t>ml GCC/6.3.0</a:t>
            </a:r>
          </a:p>
          <a:p>
            <a:pPr marL="742950" lvl="1" indent="-285750">
              <a:buFont typeface="Arial"/>
              <a:buChar char="•"/>
            </a:pPr>
            <a:r>
              <a:rPr lang="cs-CZ" dirty="0">
                <a:latin typeface="Consolas"/>
                <a:cs typeface="Calibri" panose="020F0502020204030204"/>
              </a:rPr>
              <a:t>ml GCC</a:t>
            </a:r>
          </a:p>
          <a:p>
            <a:pPr marL="285750" indent="-285750">
              <a:buFont typeface="Arial"/>
              <a:buChar char="•"/>
            </a:pPr>
            <a:r>
              <a:rPr lang="cs-CZ" dirty="0">
                <a:latin typeface="Calibri"/>
                <a:cs typeface="Calibri" panose="020F0502020204030204"/>
              </a:rPr>
              <a:t>Module </a:t>
            </a:r>
            <a:r>
              <a:rPr lang="cs-CZ" dirty="0" err="1">
                <a:latin typeface="Calibri"/>
                <a:cs typeface="Calibri" panose="020F0502020204030204"/>
              </a:rPr>
              <a:t>load</a:t>
            </a:r>
            <a:r>
              <a:rPr lang="cs-CZ" dirty="0">
                <a:latin typeface="Calibri"/>
                <a:cs typeface="Calibri" panose="020F0502020204030204"/>
              </a:rPr>
              <a:t> </a:t>
            </a:r>
            <a:r>
              <a:rPr lang="cs-CZ" dirty="0" err="1">
                <a:latin typeface="Calibri"/>
                <a:cs typeface="Calibri" panose="020F0502020204030204"/>
              </a:rPr>
              <a:t>order</a:t>
            </a:r>
            <a:r>
              <a:rPr lang="cs-CZ" dirty="0">
                <a:latin typeface="Calibri"/>
                <a:cs typeface="Calibri" panose="020F0502020204030204"/>
              </a:rPr>
              <a:t> </a:t>
            </a:r>
            <a:r>
              <a:rPr lang="cs-CZ" dirty="0" err="1">
                <a:latin typeface="Calibri"/>
                <a:cs typeface="Calibri" panose="020F0502020204030204"/>
              </a:rPr>
              <a:t>matters</a:t>
            </a:r>
            <a:r>
              <a:rPr lang="cs-CZ" dirty="0">
                <a:latin typeface="Calibri"/>
                <a:cs typeface="Calibri" panose="020F0502020204030204"/>
              </a:rPr>
              <a:t> (</a:t>
            </a:r>
            <a:r>
              <a:rPr lang="cs-CZ" dirty="0" err="1">
                <a:latin typeface="Calibri"/>
                <a:cs typeface="Calibri" panose="020F0502020204030204"/>
              </a:rPr>
              <a:t>because</a:t>
            </a:r>
            <a:r>
              <a:rPr lang="cs-CZ" dirty="0">
                <a:latin typeface="Calibri"/>
                <a:cs typeface="Calibri" panose="020F0502020204030204"/>
              </a:rPr>
              <a:t> </a:t>
            </a:r>
            <a:r>
              <a:rPr lang="cs-CZ" dirty="0" err="1">
                <a:latin typeface="Calibri"/>
                <a:cs typeface="Calibri" panose="020F0502020204030204"/>
              </a:rPr>
              <a:t>of</a:t>
            </a:r>
            <a:r>
              <a:rPr lang="cs-CZ" dirty="0">
                <a:latin typeface="Calibri"/>
                <a:cs typeface="Calibri" panose="020F0502020204030204"/>
              </a:rPr>
              <a:t> </a:t>
            </a:r>
            <a:r>
              <a:rPr lang="cs-CZ" dirty="0" err="1">
                <a:latin typeface="Calibri"/>
                <a:cs typeface="Calibri" panose="020F0502020204030204"/>
              </a:rPr>
              <a:t>conflicting</a:t>
            </a:r>
            <a:r>
              <a:rPr lang="cs-CZ" dirty="0">
                <a:latin typeface="Calibri"/>
                <a:cs typeface="Calibri" panose="020F0502020204030204"/>
              </a:rPr>
              <a:t> </a:t>
            </a:r>
            <a:r>
              <a:rPr lang="cs-CZ" dirty="0" err="1">
                <a:latin typeface="Calibri"/>
                <a:cs typeface="Calibri" panose="020F0502020204030204"/>
              </a:rPr>
              <a:t>dependencies</a:t>
            </a:r>
            <a:r>
              <a:rPr lang="cs-CZ" dirty="0">
                <a:latin typeface="Calibri"/>
                <a:cs typeface="Calibri" panose="020F0502020204030204"/>
              </a:rPr>
              <a:t>)</a:t>
            </a:r>
          </a:p>
          <a:p>
            <a:pPr marL="742950" lvl="1" indent="-285750">
              <a:buFont typeface="Arial"/>
              <a:buChar char="•"/>
            </a:pPr>
            <a:r>
              <a:rPr lang="cs-CZ" dirty="0">
                <a:latin typeface="Consolas"/>
                <a:cs typeface="Calibri" panose="020F0502020204030204"/>
              </a:rPr>
              <a:t>ml A B </a:t>
            </a:r>
            <a:r>
              <a:rPr lang="cs-CZ" dirty="0" err="1">
                <a:latin typeface="Calibri"/>
                <a:cs typeface="Calibri" panose="020F0502020204030204"/>
              </a:rPr>
              <a:t>might</a:t>
            </a:r>
            <a:r>
              <a:rPr lang="cs-CZ" dirty="0">
                <a:latin typeface="Calibri"/>
                <a:cs typeface="Calibri" panose="020F0502020204030204"/>
              </a:rPr>
              <a:t> </a:t>
            </a:r>
            <a:r>
              <a:rPr lang="cs-CZ" dirty="0" err="1">
                <a:latin typeface="Calibri"/>
                <a:cs typeface="Calibri" panose="020F0502020204030204"/>
              </a:rPr>
              <a:t>produce</a:t>
            </a:r>
            <a:r>
              <a:rPr lang="cs-CZ" dirty="0">
                <a:latin typeface="Calibri"/>
                <a:cs typeface="Calibri" panose="020F0502020204030204"/>
              </a:rPr>
              <a:t> </a:t>
            </a:r>
            <a:r>
              <a:rPr lang="cs-CZ" dirty="0" err="1">
                <a:latin typeface="Calibri"/>
                <a:cs typeface="Calibri" panose="020F0502020204030204"/>
              </a:rPr>
              <a:t>different</a:t>
            </a:r>
            <a:r>
              <a:rPr lang="cs-CZ" dirty="0">
                <a:latin typeface="Calibri"/>
                <a:cs typeface="Calibri" panose="020F0502020204030204"/>
              </a:rPr>
              <a:t> </a:t>
            </a:r>
            <a:r>
              <a:rPr lang="cs-CZ" dirty="0" err="1">
                <a:latin typeface="Calibri"/>
                <a:cs typeface="Calibri" panose="020F0502020204030204"/>
              </a:rPr>
              <a:t>results</a:t>
            </a:r>
            <a:r>
              <a:rPr lang="cs-CZ" dirty="0">
                <a:latin typeface="Calibri"/>
                <a:cs typeface="Calibri" panose="020F0502020204030204"/>
              </a:rPr>
              <a:t> </a:t>
            </a:r>
            <a:r>
              <a:rPr lang="cs-CZ" dirty="0" err="1">
                <a:latin typeface="Calibri"/>
                <a:cs typeface="Calibri" panose="020F0502020204030204"/>
              </a:rPr>
              <a:t>than</a:t>
            </a:r>
            <a:r>
              <a:rPr lang="cs-CZ" dirty="0">
                <a:latin typeface="Calibri"/>
                <a:cs typeface="Calibri" panose="020F0502020204030204"/>
              </a:rPr>
              <a:t> </a:t>
            </a:r>
            <a:r>
              <a:rPr lang="cs-CZ" dirty="0">
                <a:latin typeface="Consolas"/>
                <a:cs typeface="Calibri" panose="020F0502020204030204"/>
              </a:rPr>
              <a:t>ml B A</a:t>
            </a:r>
          </a:p>
          <a:p>
            <a:pPr marL="285750" indent="-285750">
              <a:buFont typeface="Arial"/>
              <a:buChar char="•"/>
            </a:pPr>
            <a:r>
              <a:rPr lang="cs-CZ" dirty="0" err="1">
                <a:latin typeface="Calibri"/>
                <a:cs typeface="Calibri" panose="020F0502020204030204"/>
              </a:rPr>
              <a:t>Save</a:t>
            </a:r>
            <a:r>
              <a:rPr lang="cs-CZ" dirty="0">
                <a:latin typeface="Calibri"/>
                <a:cs typeface="Calibri" panose="020F0502020204030204"/>
              </a:rPr>
              <a:t> module </a:t>
            </a:r>
            <a:r>
              <a:rPr lang="cs-CZ" dirty="0" err="1">
                <a:latin typeface="Calibri"/>
                <a:cs typeface="Calibri" panose="020F0502020204030204"/>
              </a:rPr>
              <a:t>combinations</a:t>
            </a:r>
            <a:r>
              <a:rPr lang="cs-CZ" dirty="0">
                <a:latin typeface="Calibri"/>
                <a:cs typeface="Calibri" panose="020F0502020204030204"/>
              </a:rPr>
              <a:t> </a:t>
            </a:r>
            <a:r>
              <a:rPr lang="cs-CZ" dirty="0" err="1">
                <a:latin typeface="Calibri"/>
                <a:cs typeface="Calibri" panose="020F0502020204030204"/>
              </a:rPr>
              <a:t>that</a:t>
            </a:r>
            <a:r>
              <a:rPr lang="cs-CZ" dirty="0">
                <a:latin typeface="Calibri"/>
                <a:cs typeface="Calibri" panose="020F0502020204030204"/>
              </a:rPr>
              <a:t> </a:t>
            </a:r>
            <a:r>
              <a:rPr lang="cs-CZ" dirty="0" err="1">
                <a:latin typeface="Calibri"/>
                <a:cs typeface="Calibri" panose="020F0502020204030204"/>
              </a:rPr>
              <a:t>you</a:t>
            </a:r>
            <a:r>
              <a:rPr lang="cs-CZ" dirty="0">
                <a:latin typeface="Calibri"/>
                <a:cs typeface="Calibri" panose="020F0502020204030204"/>
              </a:rPr>
              <a:t> </a:t>
            </a:r>
            <a:r>
              <a:rPr lang="cs-CZ" dirty="0" err="1">
                <a:latin typeface="Calibri"/>
                <a:cs typeface="Calibri" panose="020F0502020204030204"/>
              </a:rPr>
              <a:t>commonly</a:t>
            </a:r>
            <a:r>
              <a:rPr lang="cs-CZ" dirty="0">
                <a:latin typeface="Calibri"/>
                <a:cs typeface="Calibri" panose="020F0502020204030204"/>
              </a:rPr>
              <a:t> use </a:t>
            </a:r>
            <a:r>
              <a:rPr lang="cs-CZ" dirty="0" err="1">
                <a:latin typeface="Calibri"/>
                <a:cs typeface="Calibri" panose="020F0502020204030204"/>
              </a:rPr>
              <a:t>into</a:t>
            </a:r>
            <a:r>
              <a:rPr lang="cs-CZ" dirty="0">
                <a:latin typeface="Calibri"/>
                <a:cs typeface="Calibri" panose="020F0502020204030204"/>
              </a:rPr>
              <a:t> </a:t>
            </a:r>
            <a:r>
              <a:rPr lang="cs-CZ" i="1" dirty="0" err="1">
                <a:latin typeface="Calibri"/>
                <a:cs typeface="Calibri" panose="020F0502020204030204"/>
              </a:rPr>
              <a:t>collections</a:t>
            </a:r>
            <a:endParaRPr lang="cs-CZ" i="1" dirty="0">
              <a:latin typeface="Calibri"/>
              <a:cs typeface="Calibri" panose="020F0502020204030204"/>
            </a:endParaRPr>
          </a:p>
          <a:p>
            <a:pPr marL="742950" lvl="1" indent="-285750">
              <a:buFont typeface="Arial"/>
              <a:buChar char="•"/>
            </a:pPr>
            <a:endParaRPr lang="cs-CZ" i="1">
              <a:latin typeface="Calibri"/>
              <a:cs typeface="Calibri" panose="020F0502020204030204"/>
            </a:endParaRPr>
          </a:p>
          <a:p>
            <a:pPr marL="285750" indent="-285750">
              <a:buFont typeface="Arial"/>
              <a:buChar char="•"/>
            </a:pPr>
            <a:endParaRPr lang="cs-CZ">
              <a:latin typeface="Calibri"/>
              <a:cs typeface="Calibri" panose="020F0502020204030204"/>
            </a:endParaRPr>
          </a:p>
          <a:p>
            <a:pPr marL="285750" indent="-285750">
              <a:buFont typeface="Arial"/>
              <a:buChar char="•"/>
            </a:pPr>
            <a:endParaRPr lang="cs-CZ">
              <a:latin typeface="Calibri"/>
              <a:cs typeface="Calibri" panose="020F0502020204030204"/>
            </a:endParaRPr>
          </a:p>
          <a:p>
            <a:pPr marL="285750" indent="-285750">
              <a:buFont typeface="Arial"/>
              <a:buChar char="•"/>
            </a:pPr>
            <a:endParaRPr lang="cs-CZ">
              <a:latin typeface="Calibri"/>
              <a:cs typeface="Calibri" panose="020F0502020204030204"/>
            </a:endParaRPr>
          </a:p>
          <a:p>
            <a:pPr marL="285750" indent="-285750">
              <a:buFont typeface="Arial"/>
              <a:buChar char="•"/>
            </a:pPr>
            <a:endParaRPr lang="cs-CZ">
              <a:latin typeface="Calibri"/>
              <a:cs typeface="Calibri" panose="020F0502020204030204"/>
            </a:endParaRPr>
          </a:p>
          <a:p>
            <a:pPr marL="285750" indent="-285750">
              <a:buFont typeface="Arial"/>
              <a:buChar char="•"/>
            </a:pPr>
            <a:r>
              <a:rPr lang="cs-CZ" err="1">
                <a:latin typeface="Calibri"/>
                <a:cs typeface="Calibri" panose="020F0502020204030204"/>
              </a:rPr>
              <a:t>Filtering</a:t>
            </a:r>
            <a:r>
              <a:rPr lang="cs-CZ" dirty="0">
                <a:latin typeface="Calibri"/>
                <a:cs typeface="Calibri" panose="020F0502020204030204"/>
              </a:rPr>
              <a:t> </a:t>
            </a:r>
            <a:r>
              <a:rPr lang="cs-CZ" err="1">
                <a:latin typeface="Calibri"/>
                <a:cs typeface="Calibri" panose="020F0502020204030204"/>
              </a:rPr>
              <a:t>modules</a:t>
            </a:r>
            <a:endParaRPr lang="cs-CZ">
              <a:latin typeface="Calibri"/>
              <a:cs typeface="Calibri" panose="020F0502020204030204"/>
            </a:endParaRPr>
          </a:p>
          <a:p>
            <a:pPr marL="742950" lvl="1" indent="-285750">
              <a:buFont typeface="Arial,Sans-Serif"/>
              <a:buChar char="•"/>
            </a:pPr>
            <a:r>
              <a:rPr lang="cs-CZ" dirty="0">
                <a:latin typeface="Consolas"/>
                <a:ea typeface="+mn-lt"/>
                <a:cs typeface="+mn-lt"/>
              </a:rPr>
              <a:t>$ ml </a:t>
            </a:r>
            <a:r>
              <a:rPr lang="cs-CZ" dirty="0" err="1">
                <a:latin typeface="Consolas"/>
                <a:ea typeface="+mn-lt"/>
                <a:cs typeface="+mn-lt"/>
              </a:rPr>
              <a:t>spider</a:t>
            </a:r>
            <a:r>
              <a:rPr lang="cs-CZ" dirty="0">
                <a:latin typeface="Consolas"/>
                <a:ea typeface="+mn-lt"/>
                <a:cs typeface="+mn-lt"/>
              </a:rPr>
              <a:t> &lt;</a:t>
            </a:r>
            <a:r>
              <a:rPr lang="cs-CZ" dirty="0" err="1">
                <a:latin typeface="Consolas"/>
                <a:ea typeface="+mn-lt"/>
                <a:cs typeface="+mn-lt"/>
              </a:rPr>
              <a:t>package</a:t>
            </a:r>
            <a:r>
              <a:rPr lang="cs-CZ" dirty="0">
                <a:latin typeface="Consolas"/>
                <a:ea typeface="+mn-lt"/>
                <a:cs typeface="+mn-lt"/>
              </a:rPr>
              <a:t>&gt;</a:t>
            </a:r>
          </a:p>
          <a:p>
            <a:pPr marL="742950" lvl="1" indent="-285750">
              <a:buFont typeface="Arial"/>
              <a:buChar char="•"/>
            </a:pPr>
            <a:r>
              <a:rPr lang="cs-CZ" dirty="0">
                <a:latin typeface="Consolas"/>
                <a:cs typeface="Calibri" panose="020F0502020204030204"/>
              </a:rPr>
              <a:t>ml </a:t>
            </a:r>
            <a:r>
              <a:rPr lang="cs-CZ" dirty="0" err="1">
                <a:latin typeface="Calibri"/>
                <a:cs typeface="Calibri" panose="020F0502020204030204"/>
              </a:rPr>
              <a:t>command</a:t>
            </a:r>
            <a:r>
              <a:rPr lang="cs-CZ" dirty="0">
                <a:latin typeface="Calibri"/>
                <a:cs typeface="Calibri" panose="020F0502020204030204"/>
              </a:rPr>
              <a:t> </a:t>
            </a:r>
            <a:r>
              <a:rPr lang="cs-CZ" dirty="0" err="1">
                <a:latin typeface="Calibri"/>
                <a:cs typeface="Calibri" panose="020F0502020204030204"/>
              </a:rPr>
              <a:t>also</a:t>
            </a:r>
            <a:r>
              <a:rPr lang="cs-CZ" dirty="0">
                <a:latin typeface="Calibri"/>
                <a:cs typeface="Calibri" panose="020F0502020204030204"/>
              </a:rPr>
              <a:t> </a:t>
            </a:r>
            <a:r>
              <a:rPr lang="cs-CZ" dirty="0" err="1">
                <a:latin typeface="Calibri"/>
                <a:cs typeface="Calibri" panose="020F0502020204030204"/>
              </a:rPr>
              <a:t>provides</a:t>
            </a:r>
            <a:r>
              <a:rPr lang="cs-CZ" dirty="0">
                <a:latin typeface="Calibri"/>
                <a:cs typeface="Calibri" panose="020F0502020204030204"/>
              </a:rPr>
              <a:t> </a:t>
            </a:r>
            <a:r>
              <a:rPr lang="cs-CZ" dirty="0" err="1">
                <a:latin typeface="Calibri"/>
                <a:cs typeface="Calibri" panose="020F0502020204030204"/>
              </a:rPr>
              <a:t>tab</a:t>
            </a:r>
            <a:r>
              <a:rPr lang="cs-CZ" dirty="0">
                <a:latin typeface="Calibri"/>
                <a:cs typeface="Calibri" panose="020F0502020204030204"/>
              </a:rPr>
              <a:t> </a:t>
            </a:r>
            <a:r>
              <a:rPr lang="cs-CZ" dirty="0" err="1">
                <a:latin typeface="Calibri"/>
                <a:cs typeface="Calibri" panose="020F0502020204030204"/>
              </a:rPr>
              <a:t>completion</a:t>
            </a:r>
            <a:endParaRPr lang="cs-CZ" dirty="0">
              <a:latin typeface="Calibri"/>
              <a:cs typeface="Calibri" panose="020F0502020204030204"/>
            </a:endParaRPr>
          </a:p>
          <a:p>
            <a:pPr marL="285750" indent="-285750">
              <a:buFont typeface="Arial"/>
              <a:buChar char="•"/>
            </a:pPr>
            <a:r>
              <a:rPr lang="cs-CZ" dirty="0">
                <a:latin typeface="Consolas"/>
                <a:cs typeface="Calibri"/>
              </a:rPr>
              <a:t>ml</a:t>
            </a:r>
            <a:r>
              <a:rPr lang="cs-CZ" dirty="0">
                <a:latin typeface="Calibri"/>
                <a:cs typeface="Calibri"/>
              </a:rPr>
              <a:t> </a:t>
            </a:r>
            <a:r>
              <a:rPr lang="cs-CZ" dirty="0" err="1">
                <a:latin typeface="Calibri"/>
                <a:cs typeface="Calibri"/>
              </a:rPr>
              <a:t>command</a:t>
            </a:r>
            <a:r>
              <a:rPr lang="cs-CZ" dirty="0">
                <a:latin typeface="Calibri"/>
                <a:cs typeface="Calibri"/>
              </a:rPr>
              <a:t> </a:t>
            </a:r>
            <a:r>
              <a:rPr lang="cs-CZ" dirty="0" err="1">
                <a:latin typeface="Calibri"/>
                <a:cs typeface="Calibri"/>
              </a:rPr>
              <a:t>is</a:t>
            </a:r>
            <a:r>
              <a:rPr lang="cs-CZ" dirty="0">
                <a:latin typeface="Calibri"/>
                <a:cs typeface="Calibri"/>
              </a:rPr>
              <a:t> case sensitive</a:t>
            </a:r>
            <a:endParaRPr lang="cs-CZ" dirty="0">
              <a:ea typeface="+mn-lt"/>
              <a:cs typeface="+mn-lt"/>
            </a:endParaRPr>
          </a:p>
          <a:p>
            <a:pPr marL="285750" indent="-285750">
              <a:buFont typeface="Arial"/>
              <a:buChar char="•"/>
            </a:pPr>
            <a:r>
              <a:rPr lang="cs-CZ" dirty="0" err="1">
                <a:latin typeface="Calibri"/>
                <a:cs typeface="Calibri"/>
              </a:rPr>
              <a:t>Match</a:t>
            </a:r>
            <a:r>
              <a:rPr lang="cs-CZ" dirty="0">
                <a:latin typeface="Calibri"/>
                <a:cs typeface="Calibri"/>
              </a:rPr>
              <a:t> module </a:t>
            </a:r>
            <a:r>
              <a:rPr lang="cs-CZ" dirty="0" err="1">
                <a:latin typeface="Calibri"/>
                <a:cs typeface="Calibri"/>
              </a:rPr>
              <a:t>toolchains</a:t>
            </a:r>
            <a:r>
              <a:rPr lang="cs-CZ" dirty="0">
                <a:latin typeface="Calibri"/>
                <a:cs typeface="Calibri"/>
              </a:rPr>
              <a:t> (GCC vs Intel)</a:t>
            </a:r>
          </a:p>
          <a:p>
            <a:pPr marL="285750" indent="-285750">
              <a:buFont typeface="Arial"/>
              <a:buChar char="•"/>
            </a:pPr>
            <a:r>
              <a:rPr lang="cs-CZ" dirty="0">
                <a:latin typeface="Calibri"/>
                <a:cs typeface="Calibri"/>
              </a:rPr>
              <a:t>Do not </a:t>
            </a:r>
            <a:r>
              <a:rPr lang="cs-CZ" dirty="0" err="1">
                <a:latin typeface="Calibri"/>
                <a:cs typeface="Calibri"/>
              </a:rPr>
              <a:t>forget</a:t>
            </a:r>
            <a:r>
              <a:rPr lang="cs-CZ" dirty="0">
                <a:latin typeface="Calibri"/>
                <a:cs typeface="Calibri"/>
              </a:rPr>
              <a:t> to </a:t>
            </a:r>
            <a:r>
              <a:rPr lang="cs-CZ" dirty="0" err="1">
                <a:latin typeface="Calibri"/>
                <a:cs typeface="Calibri"/>
              </a:rPr>
              <a:t>load</a:t>
            </a:r>
            <a:r>
              <a:rPr lang="cs-CZ" dirty="0">
                <a:latin typeface="Calibri"/>
                <a:cs typeface="Calibri"/>
              </a:rPr>
              <a:t> </a:t>
            </a:r>
            <a:r>
              <a:rPr lang="cs-CZ" dirty="0" err="1">
                <a:latin typeface="Calibri"/>
                <a:cs typeface="Calibri"/>
              </a:rPr>
              <a:t>correct</a:t>
            </a:r>
            <a:r>
              <a:rPr lang="cs-CZ" dirty="0">
                <a:latin typeface="Calibri"/>
                <a:cs typeface="Calibri"/>
              </a:rPr>
              <a:t> </a:t>
            </a:r>
            <a:r>
              <a:rPr lang="cs-CZ" dirty="0" err="1">
                <a:latin typeface="Calibri"/>
                <a:cs typeface="Calibri"/>
              </a:rPr>
              <a:t>modules</a:t>
            </a:r>
            <a:r>
              <a:rPr lang="cs-CZ" dirty="0">
                <a:latin typeface="Calibri"/>
                <a:cs typeface="Calibri"/>
              </a:rPr>
              <a:t> in </a:t>
            </a:r>
            <a:r>
              <a:rPr lang="cs-CZ" dirty="0" err="1">
                <a:latin typeface="Calibri"/>
                <a:cs typeface="Calibri"/>
              </a:rPr>
              <a:t>your</a:t>
            </a:r>
            <a:r>
              <a:rPr lang="cs-CZ" dirty="0">
                <a:latin typeface="Calibri"/>
                <a:cs typeface="Calibri"/>
              </a:rPr>
              <a:t> </a:t>
            </a:r>
            <a:r>
              <a:rPr lang="cs-CZ" dirty="0" err="1">
                <a:latin typeface="Calibri"/>
                <a:cs typeface="Calibri"/>
              </a:rPr>
              <a:t>Slurm</a:t>
            </a:r>
            <a:r>
              <a:rPr lang="cs-CZ" dirty="0">
                <a:latin typeface="Calibri"/>
                <a:cs typeface="Calibri"/>
              </a:rPr>
              <a:t> </a:t>
            </a:r>
            <a:r>
              <a:rPr lang="cs-CZ" dirty="0" err="1">
                <a:latin typeface="Calibri"/>
                <a:cs typeface="Calibri"/>
              </a:rPr>
              <a:t>job</a:t>
            </a:r>
            <a:r>
              <a:rPr lang="cs-CZ" dirty="0">
                <a:latin typeface="Calibri"/>
                <a:cs typeface="Calibri"/>
              </a:rPr>
              <a:t> script!</a:t>
            </a:r>
          </a:p>
        </p:txBody>
      </p:sp>
    </p:spTree>
    <p:extLst>
      <p:ext uri="{BB962C8B-B14F-4D97-AF65-F5344CB8AC3E}">
        <p14:creationId xmlns:p14="http://schemas.microsoft.com/office/powerpoint/2010/main" val="3557878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sz="half" idx="1"/>
          </p:nvPr>
        </p:nvSpPr>
        <p:spPr>
          <a:xfrm>
            <a:off x="843516" y="878996"/>
            <a:ext cx="11350215" cy="1121087"/>
          </a:xfrm>
        </p:spPr>
        <p:txBody>
          <a:bodyPr anchor="t"/>
          <a:lstStyle/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t">
            <a:normAutofit/>
          </a:bodyPr>
          <a:lstStyle/>
          <a:p>
            <a:pPr algn="l"/>
            <a:r>
              <a:rPr lang="cs-CZ" sz="3600" dirty="0" err="1">
                <a:solidFill>
                  <a:srgbClr val="818386"/>
                </a:solidFill>
                <a:latin typeface="Calibri"/>
                <a:cs typeface="Calibri"/>
              </a:rPr>
              <a:t>Using</a:t>
            </a:r>
            <a:r>
              <a:rPr lang="cs-CZ" sz="3600" dirty="0">
                <a:solidFill>
                  <a:srgbClr val="818386"/>
                </a:solidFill>
                <a:latin typeface="Calibri"/>
                <a:cs typeface="Calibri"/>
              </a:rPr>
              <a:t> </a:t>
            </a:r>
            <a:r>
              <a:rPr lang="cs-CZ" sz="3600" dirty="0" err="1">
                <a:solidFill>
                  <a:srgbClr val="818386"/>
                </a:solidFill>
                <a:latin typeface="Calibri"/>
                <a:cs typeface="Calibri"/>
              </a:rPr>
              <a:t>GPUs</a:t>
            </a:r>
            <a:endParaRPr lang="en-US" dirty="0" err="1"/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9985BA6B-7C36-461F-8B30-0B8EA3673FF0}"/>
              </a:ext>
            </a:extLst>
          </p:cNvPr>
          <p:cNvSpPr txBox="1"/>
          <p:nvPr/>
        </p:nvSpPr>
        <p:spPr>
          <a:xfrm>
            <a:off x="845127" y="768922"/>
            <a:ext cx="9598172" cy="38164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cs-CZ" sz="2200" err="1">
                <a:cs typeface="Calibri"/>
              </a:rPr>
              <a:t>Available</a:t>
            </a:r>
            <a:r>
              <a:rPr lang="cs-CZ" sz="2200" dirty="0">
                <a:cs typeface="Calibri"/>
              </a:rPr>
              <a:t> </a:t>
            </a:r>
            <a:r>
              <a:rPr lang="cs-CZ" sz="2200" err="1">
                <a:cs typeface="Calibri"/>
              </a:rPr>
              <a:t>clusters</a:t>
            </a:r>
            <a:r>
              <a:rPr lang="cs-CZ" sz="2200" dirty="0">
                <a:cs typeface="Calibri"/>
              </a:rPr>
              <a:t> </a:t>
            </a:r>
            <a:r>
              <a:rPr lang="cs-CZ" sz="2200" err="1">
                <a:cs typeface="Calibri"/>
              </a:rPr>
              <a:t>with</a:t>
            </a:r>
            <a:r>
              <a:rPr lang="cs-CZ" sz="2200" dirty="0">
                <a:cs typeface="Calibri"/>
              </a:rPr>
              <a:t> </a:t>
            </a:r>
            <a:r>
              <a:rPr lang="cs-CZ" sz="2200" err="1">
                <a:cs typeface="Calibri"/>
              </a:rPr>
              <a:t>GPUs</a:t>
            </a:r>
            <a:r>
              <a:rPr lang="cs-CZ" sz="2200" dirty="0">
                <a:cs typeface="Calibri"/>
              </a:rPr>
              <a:t>:</a:t>
            </a:r>
            <a:endParaRPr lang="cs-CZ" dirty="0">
              <a:cs typeface="Calibri"/>
            </a:endParaRPr>
          </a:p>
          <a:p>
            <a:pPr marL="742950" lvl="1" indent="-285750">
              <a:buFont typeface="Arial"/>
              <a:buChar char="•"/>
            </a:pPr>
            <a:r>
              <a:rPr lang="cs-CZ" sz="2200" dirty="0">
                <a:ea typeface="+mn-lt"/>
                <a:cs typeface="+mn-lt"/>
              </a:rPr>
              <a:t>Karolina: 72 </a:t>
            </a:r>
            <a:r>
              <a:rPr lang="cs-CZ" sz="2200" dirty="0" err="1">
                <a:ea typeface="+mn-lt"/>
                <a:cs typeface="+mn-lt"/>
              </a:rPr>
              <a:t>nodes</a:t>
            </a:r>
            <a:r>
              <a:rPr lang="cs-CZ" sz="2200" dirty="0">
                <a:ea typeface="+mn-lt"/>
                <a:cs typeface="+mn-lt"/>
              </a:rPr>
              <a:t>, 8 A100 (40 </a:t>
            </a:r>
            <a:r>
              <a:rPr lang="cs-CZ" sz="2200" dirty="0" err="1">
                <a:ea typeface="+mn-lt"/>
                <a:cs typeface="+mn-lt"/>
              </a:rPr>
              <a:t>GiB</a:t>
            </a:r>
            <a:r>
              <a:rPr lang="cs-CZ" sz="2200" dirty="0">
                <a:ea typeface="+mn-lt"/>
                <a:cs typeface="+mn-lt"/>
              </a:rPr>
              <a:t>) </a:t>
            </a:r>
            <a:r>
              <a:rPr lang="cs-CZ" sz="2200" dirty="0" err="1">
                <a:ea typeface="+mn-lt"/>
                <a:cs typeface="+mn-lt"/>
              </a:rPr>
              <a:t>GPUs</a:t>
            </a:r>
            <a:r>
              <a:rPr lang="cs-CZ" sz="2200" dirty="0">
                <a:ea typeface="+mn-lt"/>
                <a:cs typeface="+mn-lt"/>
              </a:rPr>
              <a:t> per node</a:t>
            </a:r>
          </a:p>
          <a:p>
            <a:pPr marL="742950" lvl="1" indent="-285750">
              <a:buFont typeface="Arial"/>
              <a:buChar char="•"/>
            </a:pPr>
            <a:r>
              <a:rPr lang="cs-CZ" sz="2200" dirty="0">
                <a:ea typeface="+mn-lt"/>
                <a:cs typeface="+mn-lt"/>
              </a:rPr>
              <a:t>Barbora: 8 </a:t>
            </a:r>
            <a:r>
              <a:rPr lang="cs-CZ" sz="2200" dirty="0" err="1">
                <a:ea typeface="+mn-lt"/>
                <a:cs typeface="+mn-lt"/>
              </a:rPr>
              <a:t>nodes</a:t>
            </a:r>
            <a:r>
              <a:rPr lang="cs-CZ" sz="2200" dirty="0">
                <a:ea typeface="+mn-lt"/>
                <a:cs typeface="+mn-lt"/>
              </a:rPr>
              <a:t>, 4 V100 (16 </a:t>
            </a:r>
            <a:r>
              <a:rPr lang="cs-CZ" sz="2200" dirty="0" err="1">
                <a:ea typeface="+mn-lt"/>
                <a:cs typeface="+mn-lt"/>
              </a:rPr>
              <a:t>GiB</a:t>
            </a:r>
            <a:r>
              <a:rPr lang="cs-CZ" sz="2200" dirty="0">
                <a:ea typeface="+mn-lt"/>
                <a:cs typeface="+mn-lt"/>
              </a:rPr>
              <a:t>) </a:t>
            </a:r>
            <a:r>
              <a:rPr lang="cs-CZ" sz="2200" dirty="0" err="1">
                <a:ea typeface="+mn-lt"/>
                <a:cs typeface="+mn-lt"/>
              </a:rPr>
              <a:t>GPUs</a:t>
            </a:r>
            <a:r>
              <a:rPr lang="cs-CZ" sz="2200" dirty="0">
                <a:ea typeface="+mn-lt"/>
                <a:cs typeface="+mn-lt"/>
              </a:rPr>
              <a:t> per node</a:t>
            </a:r>
            <a:endParaRPr lang="cs-CZ">
              <a:ea typeface="+mn-lt"/>
              <a:cs typeface="+mn-lt"/>
            </a:endParaRPr>
          </a:p>
          <a:p>
            <a:pPr marL="742950" lvl="1" indent="-285750">
              <a:buFont typeface="Arial"/>
              <a:buChar char="•"/>
            </a:pPr>
            <a:r>
              <a:rPr lang="cs-CZ" sz="2200" dirty="0">
                <a:ea typeface="+mn-lt"/>
                <a:cs typeface="+mn-lt"/>
              </a:rPr>
              <a:t>DGX: 16 V100 (32 </a:t>
            </a:r>
            <a:r>
              <a:rPr lang="cs-CZ" sz="2200" dirty="0" err="1">
                <a:ea typeface="+mn-lt"/>
                <a:cs typeface="+mn-lt"/>
              </a:rPr>
              <a:t>GiB</a:t>
            </a:r>
            <a:r>
              <a:rPr lang="cs-CZ" sz="2200" dirty="0">
                <a:ea typeface="+mn-lt"/>
                <a:cs typeface="+mn-lt"/>
              </a:rPr>
              <a:t>) </a:t>
            </a:r>
            <a:r>
              <a:rPr lang="cs-CZ" sz="2200" dirty="0" err="1">
                <a:ea typeface="+mn-lt"/>
                <a:cs typeface="+mn-lt"/>
              </a:rPr>
              <a:t>GPUs</a:t>
            </a:r>
            <a:endParaRPr lang="cs-CZ" sz="2200" dirty="0">
              <a:ea typeface="+mn-lt"/>
              <a:cs typeface="+mn-lt"/>
            </a:endParaRPr>
          </a:p>
          <a:p>
            <a:pPr marL="285750" indent="-285750">
              <a:buFont typeface="Arial"/>
              <a:buChar char="•"/>
            </a:pPr>
            <a:r>
              <a:rPr lang="cs-CZ" sz="2200" dirty="0">
                <a:cs typeface="Calibri"/>
              </a:rPr>
              <a:t>By default, Karolina </a:t>
            </a:r>
            <a:r>
              <a:rPr lang="cs-CZ" sz="2200" dirty="0" err="1">
                <a:cs typeface="Calibri"/>
              </a:rPr>
              <a:t>jobs</a:t>
            </a:r>
            <a:r>
              <a:rPr lang="cs-CZ" sz="2200" dirty="0">
                <a:cs typeface="Calibri"/>
              </a:rPr>
              <a:t> </a:t>
            </a:r>
            <a:r>
              <a:rPr lang="cs-CZ" sz="2200" dirty="0" err="1">
                <a:cs typeface="Calibri"/>
              </a:rPr>
              <a:t>will</a:t>
            </a:r>
            <a:r>
              <a:rPr lang="cs-CZ" sz="2200" dirty="0">
                <a:cs typeface="Calibri"/>
              </a:rPr>
              <a:t> </a:t>
            </a:r>
            <a:r>
              <a:rPr lang="cs-CZ" sz="2200" dirty="0" err="1">
                <a:cs typeface="Calibri"/>
              </a:rPr>
              <a:t>allocate</a:t>
            </a:r>
            <a:r>
              <a:rPr lang="cs-CZ" sz="2200" dirty="0">
                <a:cs typeface="Calibri"/>
              </a:rPr>
              <a:t> a single GPU</a:t>
            </a:r>
          </a:p>
          <a:p>
            <a:pPr marL="742950" lvl="1" indent="-285750">
              <a:buFont typeface="Arial"/>
              <a:buChar char="•"/>
            </a:pPr>
            <a:r>
              <a:rPr lang="cs-CZ" sz="2200" dirty="0" err="1">
                <a:cs typeface="Calibri"/>
              </a:rPr>
              <a:t>Check</a:t>
            </a:r>
            <a:r>
              <a:rPr lang="cs-CZ" sz="2200" dirty="0">
                <a:cs typeface="Calibri"/>
              </a:rPr>
              <a:t> </a:t>
            </a:r>
            <a:r>
              <a:rPr lang="cs-CZ" sz="2200" dirty="0" err="1">
                <a:cs typeface="Calibri"/>
              </a:rPr>
              <a:t>if</a:t>
            </a:r>
            <a:r>
              <a:rPr lang="cs-CZ" sz="2200" dirty="0">
                <a:cs typeface="Calibri"/>
              </a:rPr>
              <a:t> </a:t>
            </a:r>
            <a:r>
              <a:rPr lang="cs-CZ" sz="2200" dirty="0" err="1">
                <a:cs typeface="Calibri"/>
              </a:rPr>
              <a:t>your</a:t>
            </a:r>
            <a:r>
              <a:rPr lang="cs-CZ" sz="2200" dirty="0">
                <a:cs typeface="Calibri"/>
              </a:rPr>
              <a:t> </a:t>
            </a:r>
            <a:r>
              <a:rPr lang="cs-CZ" sz="2200" dirty="0" err="1">
                <a:cs typeface="Calibri"/>
              </a:rPr>
              <a:t>tool</a:t>
            </a:r>
            <a:r>
              <a:rPr lang="cs-CZ" sz="2200" dirty="0">
                <a:cs typeface="Calibri"/>
              </a:rPr>
              <a:t> has support </a:t>
            </a:r>
            <a:r>
              <a:rPr lang="cs-CZ" sz="2200" dirty="0" err="1">
                <a:cs typeface="Calibri"/>
              </a:rPr>
              <a:t>for</a:t>
            </a:r>
            <a:r>
              <a:rPr lang="cs-CZ" sz="2200" dirty="0">
                <a:cs typeface="Calibri"/>
              </a:rPr>
              <a:t> </a:t>
            </a:r>
            <a:r>
              <a:rPr lang="cs-CZ" sz="2200" dirty="0" err="1">
                <a:cs typeface="Calibri"/>
              </a:rPr>
              <a:t>Multi</a:t>
            </a:r>
            <a:r>
              <a:rPr lang="cs-CZ" sz="2200" dirty="0">
                <a:cs typeface="Calibri"/>
              </a:rPr>
              <a:t>-GPU </a:t>
            </a:r>
            <a:r>
              <a:rPr lang="cs-CZ" sz="2200" dirty="0" err="1">
                <a:cs typeface="Calibri"/>
              </a:rPr>
              <a:t>setups</a:t>
            </a:r>
          </a:p>
          <a:p>
            <a:pPr marL="285750" indent="-285750">
              <a:buFont typeface="Arial"/>
              <a:buChar char="•"/>
            </a:pPr>
            <a:r>
              <a:rPr lang="cs-CZ" sz="2200" dirty="0">
                <a:cs typeface="Calibri"/>
              </a:rPr>
              <a:t>Use </a:t>
            </a:r>
            <a:r>
              <a:rPr lang="cs-CZ" sz="2200" dirty="0" err="1">
                <a:cs typeface="Calibri"/>
              </a:rPr>
              <a:t>prepared</a:t>
            </a:r>
            <a:r>
              <a:rPr lang="cs-CZ" sz="2200" dirty="0">
                <a:cs typeface="Calibri"/>
              </a:rPr>
              <a:t> </a:t>
            </a:r>
            <a:r>
              <a:rPr lang="cs-CZ" sz="2200" dirty="0" err="1">
                <a:cs typeface="Calibri"/>
              </a:rPr>
              <a:t>modules</a:t>
            </a:r>
            <a:r>
              <a:rPr lang="cs-CZ" sz="2200" dirty="0">
                <a:cs typeface="Calibri"/>
              </a:rPr>
              <a:t>:</a:t>
            </a:r>
          </a:p>
          <a:p>
            <a:pPr marL="742950" lvl="1" indent="-285750">
              <a:buFont typeface="Arial"/>
              <a:buChar char="•"/>
            </a:pPr>
            <a:r>
              <a:rPr lang="cs-CZ" sz="2200" dirty="0">
                <a:latin typeface="Consolas"/>
                <a:cs typeface="Calibri"/>
              </a:rPr>
              <a:t>$ ml CUDA/12.2.0</a:t>
            </a:r>
          </a:p>
          <a:p>
            <a:pPr marL="742950" lvl="1" indent="-285750">
              <a:buFont typeface="Arial"/>
              <a:buChar char="•"/>
            </a:pPr>
            <a:r>
              <a:rPr lang="cs-CZ" sz="2200" dirty="0">
                <a:latin typeface="Consolas"/>
                <a:ea typeface="+mn-lt"/>
                <a:cs typeface="+mn-lt"/>
              </a:rPr>
              <a:t>$ ml </a:t>
            </a:r>
            <a:r>
              <a:rPr lang="cs-CZ" sz="2200" dirty="0" err="1">
                <a:latin typeface="Consolas"/>
                <a:ea typeface="+mn-lt"/>
                <a:cs typeface="+mn-lt"/>
              </a:rPr>
              <a:t>av</a:t>
            </a:r>
            <a:r>
              <a:rPr lang="cs-CZ" sz="2200" dirty="0">
                <a:latin typeface="Consolas"/>
                <a:ea typeface="+mn-lt"/>
                <a:cs typeface="+mn-lt"/>
              </a:rPr>
              <a:t> </a:t>
            </a:r>
            <a:r>
              <a:rPr lang="cs-CZ" sz="2200" dirty="0" err="1">
                <a:latin typeface="Consolas"/>
                <a:ea typeface="+mn-lt"/>
                <a:cs typeface="+mn-lt"/>
              </a:rPr>
              <a:t>nvhpc</a:t>
            </a:r>
          </a:p>
          <a:p>
            <a:pPr marL="285750" indent="-285750">
              <a:buFont typeface="Arial"/>
              <a:buChar char="•"/>
            </a:pPr>
            <a:r>
              <a:rPr lang="cs-CZ" sz="2200" err="1">
                <a:latin typeface="M"/>
                <a:cs typeface="Calibri"/>
              </a:rPr>
              <a:t>When</a:t>
            </a:r>
            <a:r>
              <a:rPr lang="cs-CZ" sz="2200" dirty="0">
                <a:latin typeface="M"/>
                <a:cs typeface="Calibri"/>
              </a:rPr>
              <a:t> </a:t>
            </a:r>
            <a:r>
              <a:rPr lang="cs-CZ" sz="2200" err="1">
                <a:latin typeface="M"/>
                <a:cs typeface="Calibri"/>
              </a:rPr>
              <a:t>loading</a:t>
            </a:r>
            <a:r>
              <a:rPr lang="cs-CZ" sz="2200" dirty="0">
                <a:latin typeface="M"/>
                <a:cs typeface="Calibri"/>
              </a:rPr>
              <a:t> </a:t>
            </a:r>
            <a:r>
              <a:rPr lang="cs-CZ" sz="2200" err="1">
                <a:latin typeface="M"/>
                <a:cs typeface="Calibri"/>
              </a:rPr>
              <a:t>multiple</a:t>
            </a:r>
            <a:r>
              <a:rPr lang="cs-CZ" sz="2200" dirty="0">
                <a:latin typeface="M"/>
                <a:cs typeface="Calibri"/>
              </a:rPr>
              <a:t> GPU </a:t>
            </a:r>
            <a:r>
              <a:rPr lang="cs-CZ" sz="2200" err="1">
                <a:latin typeface="M"/>
                <a:cs typeface="Calibri"/>
              </a:rPr>
              <a:t>modules</a:t>
            </a:r>
            <a:r>
              <a:rPr lang="cs-CZ" sz="2200" dirty="0">
                <a:latin typeface="M"/>
                <a:cs typeface="Calibri"/>
              </a:rPr>
              <a:t>, </a:t>
            </a:r>
            <a:r>
              <a:rPr lang="cs-CZ" sz="2200" err="1">
                <a:latin typeface="M"/>
                <a:cs typeface="Calibri"/>
              </a:rPr>
              <a:t>match</a:t>
            </a:r>
            <a:r>
              <a:rPr lang="cs-CZ" sz="2200" dirty="0">
                <a:latin typeface="M"/>
                <a:cs typeface="Calibri"/>
              </a:rPr>
              <a:t> </a:t>
            </a:r>
            <a:r>
              <a:rPr lang="cs-CZ" sz="2200" err="1">
                <a:latin typeface="M"/>
                <a:cs typeface="Calibri"/>
              </a:rPr>
              <a:t>their</a:t>
            </a:r>
            <a:r>
              <a:rPr lang="cs-CZ" sz="2200" dirty="0">
                <a:latin typeface="M"/>
                <a:cs typeface="Calibri"/>
              </a:rPr>
              <a:t> </a:t>
            </a:r>
            <a:r>
              <a:rPr lang="cs-CZ" sz="2200" err="1">
                <a:latin typeface="M"/>
                <a:cs typeface="Calibri"/>
              </a:rPr>
              <a:t>versions</a:t>
            </a:r>
            <a:r>
              <a:rPr lang="cs-CZ" sz="2200" dirty="0">
                <a:latin typeface="M"/>
                <a:cs typeface="Calibri"/>
              </a:rPr>
              <a:t>!</a:t>
            </a:r>
          </a:p>
          <a:p>
            <a:pPr marL="742950" lvl="1" indent="-285750">
              <a:buFont typeface="Arial"/>
              <a:buChar char="•"/>
            </a:pPr>
            <a:r>
              <a:rPr lang="cs-CZ" sz="2200" dirty="0">
                <a:latin typeface="Consolas"/>
                <a:cs typeface="Calibri"/>
              </a:rPr>
              <a:t>$ ml </a:t>
            </a:r>
            <a:r>
              <a:rPr lang="cs-CZ" sz="2200" dirty="0">
                <a:latin typeface="Consolas"/>
                <a:ea typeface="+mn-lt"/>
                <a:cs typeface="+mn-lt"/>
              </a:rPr>
              <a:t>CUDA/12.2.0 </a:t>
            </a:r>
            <a:r>
              <a:rPr lang="cs-CZ" sz="2200" dirty="0" err="1">
                <a:latin typeface="Consolas"/>
                <a:ea typeface="+mn-lt"/>
                <a:cs typeface="+mn-lt"/>
              </a:rPr>
              <a:t>cuDNN</a:t>
            </a:r>
            <a:r>
              <a:rPr lang="cs-CZ" sz="2200" dirty="0">
                <a:latin typeface="Consolas"/>
                <a:ea typeface="+mn-lt"/>
                <a:cs typeface="+mn-lt"/>
              </a:rPr>
              <a:t>/8.9.2.26-CUDA-12.2.0</a:t>
            </a:r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750C57EA-A3C5-4201-B5ED-5F1AFE6C15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800" y="4611522"/>
            <a:ext cx="3805989" cy="2045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092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sz="half" idx="1"/>
          </p:nvPr>
        </p:nvSpPr>
        <p:spPr>
          <a:xfrm>
            <a:off x="843516" y="878996"/>
            <a:ext cx="11350215" cy="1121087"/>
          </a:xfrm>
        </p:spPr>
        <p:txBody>
          <a:bodyPr anchor="t"/>
          <a:lstStyle/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  <a:p>
            <a:pPr>
              <a:buFont typeface="Arial" panose="05000000000000000000" pitchFamily="2" charset="2"/>
              <a:buChar char="•"/>
            </a:pPr>
            <a:endParaRPr lang="en-GB" sz="2400" noProof="0">
              <a:cs typeface="Calibri"/>
            </a:endParaRP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t">
            <a:normAutofit/>
          </a:bodyPr>
          <a:lstStyle/>
          <a:p>
            <a:pPr algn="l"/>
            <a:r>
              <a:rPr lang="cs-CZ" sz="3600" dirty="0">
                <a:solidFill>
                  <a:srgbClr val="818386"/>
                </a:solidFill>
                <a:latin typeface="Calibri"/>
                <a:cs typeface="Calibri"/>
              </a:rPr>
              <a:t>DGX-2</a:t>
            </a:r>
            <a:endParaRPr lang="en-US" dirty="0"/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9985BA6B-7C36-461F-8B30-0B8EA3673FF0}"/>
              </a:ext>
            </a:extLst>
          </p:cNvPr>
          <p:cNvSpPr txBox="1"/>
          <p:nvPr/>
        </p:nvSpPr>
        <p:spPr>
          <a:xfrm>
            <a:off x="845127" y="768922"/>
            <a:ext cx="8276148" cy="144655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cs-CZ" sz="2200" dirty="0">
                <a:cs typeface="Calibri"/>
              </a:rPr>
              <a:t>Has a </a:t>
            </a:r>
            <a:r>
              <a:rPr lang="cs-CZ" sz="2200" dirty="0" err="1">
                <a:cs typeface="Calibri"/>
              </a:rPr>
              <a:t>dedicated</a:t>
            </a:r>
            <a:r>
              <a:rPr lang="cs-CZ" sz="2200" dirty="0">
                <a:cs typeface="Calibri"/>
              </a:rPr>
              <a:t> PBS </a:t>
            </a:r>
            <a:r>
              <a:rPr lang="cs-CZ" sz="2200" dirty="0" err="1">
                <a:cs typeface="Calibri"/>
              </a:rPr>
              <a:t>queue</a:t>
            </a:r>
            <a:endParaRPr lang="cs-CZ" sz="2200" dirty="0">
              <a:cs typeface="Calibri"/>
            </a:endParaRPr>
          </a:p>
          <a:p>
            <a:pPr marL="742950" lvl="1" indent="-285750">
              <a:buFont typeface="Arial"/>
              <a:buChar char="•"/>
            </a:pPr>
            <a:r>
              <a:rPr lang="cs-CZ" sz="2200" dirty="0" err="1">
                <a:cs typeface="Calibri"/>
              </a:rPr>
              <a:t>Accessible</a:t>
            </a:r>
            <a:r>
              <a:rPr lang="cs-CZ" sz="2200" dirty="0">
                <a:cs typeface="Calibri"/>
              </a:rPr>
              <a:t> </a:t>
            </a:r>
            <a:r>
              <a:rPr lang="cs-CZ" sz="2200" dirty="0" err="1">
                <a:cs typeface="Calibri"/>
              </a:rPr>
              <a:t>from</a:t>
            </a:r>
            <a:r>
              <a:rPr lang="cs-CZ" sz="2200" dirty="0">
                <a:cs typeface="Calibri"/>
              </a:rPr>
              <a:t> Barbora (</a:t>
            </a:r>
            <a:r>
              <a:rPr lang="cs-CZ" sz="2200" dirty="0" err="1">
                <a:cs typeface="Calibri"/>
              </a:rPr>
              <a:t>qdgx</a:t>
            </a:r>
            <a:r>
              <a:rPr lang="cs-CZ" sz="2200" dirty="0">
                <a:cs typeface="Calibri"/>
              </a:rPr>
              <a:t> </a:t>
            </a:r>
            <a:r>
              <a:rPr lang="cs-CZ" sz="2200" dirty="0" err="1">
                <a:cs typeface="Calibri"/>
              </a:rPr>
              <a:t>queue</a:t>
            </a:r>
            <a:r>
              <a:rPr lang="cs-CZ" sz="2200" dirty="0">
                <a:cs typeface="Calibri"/>
              </a:rPr>
              <a:t>)</a:t>
            </a:r>
          </a:p>
          <a:p>
            <a:pPr marL="285750" indent="-285750">
              <a:buFont typeface="Arial"/>
              <a:buChar char="•"/>
            </a:pPr>
            <a:r>
              <a:rPr lang="cs-CZ" sz="2200" dirty="0" err="1">
                <a:latin typeface="Calibri"/>
                <a:cs typeface="Calibri"/>
              </a:rPr>
              <a:t>Check</a:t>
            </a:r>
            <a:r>
              <a:rPr lang="cs-CZ" sz="2200" dirty="0">
                <a:latin typeface="Calibri"/>
                <a:cs typeface="Calibri"/>
              </a:rPr>
              <a:t> </a:t>
            </a:r>
            <a:r>
              <a:rPr lang="cs-CZ" sz="2200" dirty="0" err="1">
                <a:latin typeface="Calibri"/>
                <a:cs typeface="Calibri"/>
              </a:rPr>
              <a:t>if</a:t>
            </a:r>
            <a:r>
              <a:rPr lang="cs-CZ" sz="2200" dirty="0">
                <a:latin typeface="Calibri"/>
                <a:cs typeface="Calibri"/>
              </a:rPr>
              <a:t> </a:t>
            </a:r>
            <a:r>
              <a:rPr lang="cs-CZ" sz="2200" dirty="0" err="1">
                <a:latin typeface="Calibri"/>
                <a:cs typeface="Calibri"/>
              </a:rPr>
              <a:t>your</a:t>
            </a:r>
            <a:r>
              <a:rPr lang="cs-CZ" sz="2200" dirty="0">
                <a:latin typeface="Calibri"/>
                <a:cs typeface="Calibri"/>
              </a:rPr>
              <a:t> </a:t>
            </a:r>
            <a:r>
              <a:rPr lang="cs-CZ" sz="2200" dirty="0" err="1">
                <a:latin typeface="Calibri"/>
                <a:cs typeface="Calibri"/>
              </a:rPr>
              <a:t>tool</a:t>
            </a:r>
            <a:r>
              <a:rPr lang="cs-CZ" sz="2200" dirty="0">
                <a:latin typeface="Calibri"/>
                <a:cs typeface="Calibri"/>
              </a:rPr>
              <a:t> has direct support </a:t>
            </a:r>
            <a:r>
              <a:rPr lang="cs-CZ" sz="2200" dirty="0" err="1">
                <a:latin typeface="Calibri"/>
                <a:cs typeface="Calibri"/>
              </a:rPr>
              <a:t>for</a:t>
            </a:r>
            <a:r>
              <a:rPr lang="cs-CZ" sz="2200" dirty="0">
                <a:latin typeface="Calibri"/>
                <a:cs typeface="Calibri"/>
              </a:rPr>
              <a:t> </a:t>
            </a:r>
            <a:r>
              <a:rPr lang="cs-CZ" sz="2200" dirty="0" err="1">
                <a:latin typeface="Calibri"/>
                <a:cs typeface="Calibri"/>
              </a:rPr>
              <a:t>it</a:t>
            </a:r>
          </a:p>
          <a:p>
            <a:pPr marL="742950" lvl="1" indent="-285750">
              <a:buFont typeface="Arial"/>
              <a:buChar char="•"/>
            </a:pPr>
            <a:r>
              <a:rPr lang="cs-CZ" sz="2200" dirty="0">
                <a:cs typeface="Calibri"/>
                <a:hlinkClick r:id="rId3"/>
              </a:rPr>
              <a:t>Dask-DGX</a:t>
            </a:r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CB3A9394-293F-4DEB-9FE9-E08083D162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1054" y="2439555"/>
            <a:ext cx="9160283" cy="3725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393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theme1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ávrh 1" id="{DC6B6702-2E77-45AE-AAEB-DACE64F02964}" vid="{CD6055BF-BED4-46D7-A9FB-0F5E79B52387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995278D25A31B24EA81C862B482937AD" ma:contentTypeVersion="4" ma:contentTypeDescription="Vytvoří nový dokument" ma:contentTypeScope="" ma:versionID="5ae0260e79b454f091cb36c8d35a5b59">
  <xsd:schema xmlns:xsd="http://www.w3.org/2001/XMLSchema" xmlns:xs="http://www.w3.org/2001/XMLSchema" xmlns:p="http://schemas.microsoft.com/office/2006/metadata/properties" xmlns:ns2="8cc5bc53-2153-4909-8a57-6e0076740c7b" targetNamespace="http://schemas.microsoft.com/office/2006/metadata/properties" ma:root="true" ma:fieldsID="8500f4f7a4f352dc7650b8311b57382b" ns2:_="">
    <xsd:import namespace="8cc5bc53-2153-4909-8a57-6e0076740c7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cc5bc53-2153-4909-8a57-6e0076740c7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1984D64-86B0-45E1-8E53-1247A15E37B1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A6F752DD-7DF3-4487-A7D2-86A86385A34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cc5bc53-2153-4909-8a57-6e0076740c7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72CD5B7-7930-4495-A718-E699CAB9405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Návrh 1</Template>
  <Application>Microsoft Office PowerPoint</Application>
  <PresentationFormat>Širokoúhlá obrazovka</PresentationFormat>
  <Slides>27</Slides>
  <Notes>25</Notes>
  <HiddenSlides>6</HiddenSlide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27</vt:i4>
      </vt:variant>
    </vt:vector>
  </HeadingPairs>
  <TitlesOfParts>
    <vt:vector size="28" baseType="lpstr">
      <vt:lpstr>Motiv Office</vt:lpstr>
      <vt:lpstr>Introduction to  High Performance Computing   PART 3  HPC @ IT4Innovations BUILDING CODE ON THE CLUSTER</vt:lpstr>
      <vt:lpstr>Outline</vt:lpstr>
      <vt:lpstr>Local vs Remote development</vt:lpstr>
      <vt:lpstr>Building Code and Dependencies</vt:lpstr>
      <vt:lpstr>Using Lmod modules</vt:lpstr>
      <vt:lpstr>Available modules</vt:lpstr>
      <vt:lpstr>Using LMOD</vt:lpstr>
      <vt:lpstr>Using GPUs</vt:lpstr>
      <vt:lpstr>DGX-2</vt:lpstr>
      <vt:lpstr>Fat nodes</vt:lpstr>
      <vt:lpstr>Intel MIC (Many integrated core)</vt:lpstr>
      <vt:lpstr>compiling C/C++ PROGRAMS</vt:lpstr>
      <vt:lpstr>C/C++ compilation flags and tips (gcc)</vt:lpstr>
      <vt:lpstr>COMMON C/C++ BUILD SYSTEMS </vt:lpstr>
      <vt:lpstr>MPI</vt:lpstr>
      <vt:lpstr>Python</vt:lpstr>
      <vt:lpstr>Python (performance)</vt:lpstr>
      <vt:lpstr>Networking</vt:lpstr>
      <vt:lpstr>Distributed computing</vt:lpstr>
      <vt:lpstr>NUMA (non-uniform memory access)</vt:lpstr>
      <vt:lpstr>NUMA Placement</vt:lpstr>
      <vt:lpstr>Containerization using Apptainer</vt:lpstr>
      <vt:lpstr>GITLAB</vt:lpstr>
      <vt:lpstr>GITLAB CI (continuous integration)</vt:lpstr>
      <vt:lpstr>Continuous benchmarking </vt:lpstr>
      <vt:lpstr>Further Reading</vt:lpstr>
      <vt:lpstr>Prezentace aplikace PowerPoint</vt:lpstr>
    </vt:vector>
  </TitlesOfParts>
  <Company>VŠB-TUO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NÁZEV PREZENTACE podnázev prezentace</dc:title>
  <dc:creator>Martina Kovářová</dc:creator>
  <cp:revision>1043</cp:revision>
  <dcterms:created xsi:type="dcterms:W3CDTF">2019-02-26T12:25:40Z</dcterms:created>
  <dcterms:modified xsi:type="dcterms:W3CDTF">2024-06-03T21:49:49Z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0x010100995278D25A31B24EA81C862B482937AD</vt:lpwstr>
  </property>
  <property fmtid="{D5CDD505-2E9C-101B-9397-08002B2CF9AE}" pid="3" name="MediaServiceImageTags">
    <vt:lpwstr/>
  </property>
</Properties>
</file>